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6" r:id="rId2"/>
    <p:sldId id="261" r:id="rId3"/>
    <p:sldId id="262" r:id="rId4"/>
    <p:sldId id="294" r:id="rId5"/>
    <p:sldId id="295" r:id="rId6"/>
    <p:sldId id="296" r:id="rId7"/>
    <p:sldId id="297" r:id="rId8"/>
    <p:sldId id="298" r:id="rId9"/>
    <p:sldId id="257" r:id="rId10"/>
    <p:sldId id="299" r:id="rId11"/>
    <p:sldId id="301" r:id="rId12"/>
    <p:sldId id="305" r:id="rId13"/>
    <p:sldId id="265" r:id="rId14"/>
    <p:sldId id="306" r:id="rId15"/>
    <p:sldId id="307" r:id="rId16"/>
    <p:sldId id="308" r:id="rId17"/>
    <p:sldId id="278" r:id="rId18"/>
    <p:sldId id="302" r:id="rId19"/>
    <p:sldId id="276" r:id="rId20"/>
    <p:sldId id="303" r:id="rId21"/>
    <p:sldId id="304" r:id="rId22"/>
    <p:sldId id="311" r:id="rId23"/>
    <p:sldId id="329" r:id="rId24"/>
    <p:sldId id="330" r:id="rId25"/>
    <p:sldId id="314" r:id="rId26"/>
    <p:sldId id="309" r:id="rId27"/>
    <p:sldId id="313" r:id="rId28"/>
    <p:sldId id="331" r:id="rId29"/>
    <p:sldId id="312" r:id="rId30"/>
    <p:sldId id="310" r:id="rId31"/>
    <p:sldId id="333" r:id="rId32"/>
    <p:sldId id="315" r:id="rId33"/>
    <p:sldId id="323" r:id="rId34"/>
    <p:sldId id="332" r:id="rId35"/>
    <p:sldId id="316" r:id="rId36"/>
    <p:sldId id="317" r:id="rId37"/>
    <p:sldId id="318" r:id="rId38"/>
    <p:sldId id="319" r:id="rId39"/>
    <p:sldId id="320" r:id="rId40"/>
    <p:sldId id="321" r:id="rId41"/>
    <p:sldId id="322" r:id="rId42"/>
    <p:sldId id="324" r:id="rId43"/>
    <p:sldId id="325" r:id="rId44"/>
    <p:sldId id="326" r:id="rId45"/>
    <p:sldId id="327" r:id="rId46"/>
    <p:sldId id="328" r:id="rId47"/>
    <p:sldId id="336" r:id="rId48"/>
    <p:sldId id="337" r:id="rId49"/>
    <p:sldId id="334" r:id="rId50"/>
    <p:sldId id="258" r:id="rId51"/>
    <p:sldId id="335" r:id="rId52"/>
    <p:sldId id="263" r:id="rId53"/>
    <p:sldId id="264" r:id="rId54"/>
    <p:sldId id="259" r:id="rId55"/>
    <p:sldId id="268" r:id="rId56"/>
    <p:sldId id="260" r:id="rId57"/>
    <p:sldId id="282"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262"/>
            <p14:sldId id="294"/>
            <p14:sldId id="295"/>
            <p14:sldId id="296"/>
            <p14:sldId id="297"/>
            <p14:sldId id="298"/>
            <p14:sldId id="257"/>
            <p14:sldId id="299"/>
            <p14:sldId id="301"/>
            <p14:sldId id="305"/>
            <p14:sldId id="265"/>
            <p14:sldId id="306"/>
            <p14:sldId id="307"/>
            <p14:sldId id="308"/>
            <p14:sldId id="278"/>
            <p14:sldId id="302"/>
            <p14:sldId id="276"/>
            <p14:sldId id="303"/>
            <p14:sldId id="304"/>
            <p14:sldId id="311"/>
            <p14:sldId id="329"/>
            <p14:sldId id="330"/>
            <p14:sldId id="314"/>
            <p14:sldId id="309"/>
            <p14:sldId id="313"/>
            <p14:sldId id="331"/>
            <p14:sldId id="312"/>
            <p14:sldId id="310"/>
            <p14:sldId id="333"/>
            <p14:sldId id="315"/>
            <p14:sldId id="323"/>
            <p14:sldId id="332"/>
            <p14:sldId id="316"/>
            <p14:sldId id="317"/>
            <p14:sldId id="318"/>
            <p14:sldId id="319"/>
            <p14:sldId id="320"/>
            <p14:sldId id="321"/>
            <p14:sldId id="322"/>
            <p14:sldId id="324"/>
            <p14:sldId id="325"/>
            <p14:sldId id="326"/>
            <p14:sldId id="327"/>
            <p14:sldId id="328"/>
            <p14:sldId id="336"/>
            <p14:sldId id="337"/>
            <p14:sldId id="334"/>
            <p14:sldId id="258"/>
            <p14:sldId id="335"/>
            <p14:sldId id="263"/>
            <p14:sldId id="264"/>
            <p14:sldId id="259"/>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61" autoAdjust="0"/>
    <p:restoredTop sz="95320" autoAdjust="0"/>
  </p:normalViewPr>
  <p:slideViewPr>
    <p:cSldViewPr snapToGrid="0">
      <p:cViewPr varScale="1">
        <p:scale>
          <a:sx n="116" d="100"/>
          <a:sy n="116" d="100"/>
        </p:scale>
        <p:origin x="76" y="5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19</a:t>
            </a:fld>
            <a:endParaRPr lang="en-US"/>
          </a:p>
        </p:txBody>
      </p:sp>
    </p:spTree>
    <p:extLst>
      <p:ext uri="{BB962C8B-B14F-4D97-AF65-F5344CB8AC3E}">
        <p14:creationId xmlns:p14="http://schemas.microsoft.com/office/powerpoint/2010/main" val="112848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56</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flask.palletsprojects.com/en/1.1.x/"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6.xml"/><Relationship Id="rId5" Type="http://schemas.openxmlformats.org/officeDocument/2006/relationships/hyperlink" Target="https://kivy.org/" TargetMode="External"/><Relationship Id="rId4" Type="http://schemas.openxmlformats.org/officeDocument/2006/relationships/hyperlink" Target="https://www.pygame.org/new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repl.it/new/python3" TargetMode="External"/><Relationship Id="rId2" Type="http://schemas.openxmlformats.org/officeDocument/2006/relationships/hyperlink" Target="https://www.programiz.com/python-programming/online-compil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palletsprojects.com/p/flas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Python</a:t>
            </a:r>
          </a:p>
        </p:txBody>
      </p:sp>
      <p:sp>
        <p:nvSpPr>
          <p:cNvPr id="3" name="Subtitle 2"/>
          <p:cNvSpPr>
            <a:spLocks noGrp="1"/>
          </p:cNvSpPr>
          <p:nvPr>
            <p:ph type="subTitle" idx="1"/>
          </p:nvPr>
        </p:nvSpPr>
        <p:spPr>
          <a:xfrm>
            <a:off x="648929" y="4281128"/>
            <a:ext cx="7883013" cy="642633"/>
          </a:xfrm>
        </p:spPr>
        <p:txBody>
          <a:bodyPr>
            <a:normAutofit fontScale="70000" lnSpcReduction="20000"/>
          </a:bodyPr>
          <a:lstStyle/>
          <a:p>
            <a:r>
              <a:rPr lang="en-US" dirty="0">
                <a:solidFill>
                  <a:schemeClr val="bg1">
                    <a:lumMod val="95000"/>
                  </a:schemeClr>
                </a:solidFill>
              </a:rPr>
              <a:t>Prepared By: Dr. Ronak Panchal , </a:t>
            </a:r>
            <a:r>
              <a:rPr lang="en-US" dirty="0" err="1">
                <a:solidFill>
                  <a:schemeClr val="bg1">
                    <a:lumMod val="95000"/>
                  </a:schemeClr>
                </a:solidFill>
              </a:rPr>
              <a:t>Ph.D</a:t>
            </a:r>
            <a:r>
              <a:rPr lang="en-US" dirty="0">
                <a:solidFill>
                  <a:schemeClr val="bg1">
                    <a:lumMod val="95000"/>
                  </a:schemeClr>
                </a:solidFill>
              </a:rPr>
              <a:t> in Computer Science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26" name="Picture 2" descr="Python - Wikiversity">
            <a:extLst>
              <a:ext uri="{FF2B5EF4-FFF2-40B4-BE49-F238E27FC236}">
                <a16:creationId xmlns:a16="http://schemas.microsoft.com/office/drawing/2014/main" id="{0D187192-FEDD-4473-A888-A8C0480DF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421" y="219739"/>
            <a:ext cx="2602458" cy="2602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Java Computer Programming Programming Language - Python 2.7 Logo Png  Clipart (#5391600) - PinClipart">
            <a:extLst>
              <a:ext uri="{FF2B5EF4-FFF2-40B4-BE49-F238E27FC236}">
                <a16:creationId xmlns:a16="http://schemas.microsoft.com/office/drawing/2014/main" id="{380D35A1-5710-493A-A1AF-B900E7C429F4}"/>
              </a:ext>
            </a:extLst>
          </p:cNvPr>
          <p:cNvPicPr>
            <a:picLocks noChangeAspect="1" noChangeArrowheads="1"/>
          </p:cNvPicPr>
          <p:nvPr/>
        </p:nvPicPr>
        <p:blipFill>
          <a:blip r:embed="rId4" cstate="print">
            <a:clrChange>
              <a:clrFrom>
                <a:srgbClr val="FFFEF6"/>
              </a:clrFrom>
              <a:clrTo>
                <a:srgbClr val="FFFEF6">
                  <a:alpha val="0"/>
                </a:srgbClr>
              </a:clrTo>
            </a:clrChange>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375808" y="836428"/>
            <a:ext cx="2690219" cy="128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a:xfrm>
            <a:off x="1984743" y="436033"/>
            <a:ext cx="6746305" cy="725349"/>
          </a:xfrm>
        </p:spPr>
        <p:txBody>
          <a:bodyPr/>
          <a:lstStyle/>
          <a:p>
            <a:r>
              <a:rPr lang="en-US" dirty="0"/>
              <a:t>Why do people use Python…?</a:t>
            </a:r>
            <a:endParaRPr lang="en-IN" dirty="0"/>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62500" lnSpcReduction="20000"/>
          </a:bodyPr>
          <a:lstStyle/>
          <a:p>
            <a:pPr algn="just">
              <a:lnSpc>
                <a:spcPct val="120000"/>
              </a:lnSpc>
            </a:pPr>
            <a:r>
              <a:rPr lang="en-IN" dirty="0"/>
              <a:t>It's powerful</a:t>
            </a:r>
          </a:p>
          <a:p>
            <a:pPr marL="0" indent="0" algn="just">
              <a:lnSpc>
                <a:spcPct val="120000"/>
              </a:lnSpc>
              <a:buNone/>
            </a:pPr>
            <a:r>
              <a:rPr lang="en-US" dirty="0"/>
              <a:t>   - Dynamic typing </a:t>
            </a:r>
          </a:p>
          <a:p>
            <a:pPr marL="0" indent="0" algn="just">
              <a:lnSpc>
                <a:spcPct val="120000"/>
              </a:lnSpc>
              <a:buNone/>
            </a:pPr>
            <a:r>
              <a:rPr lang="en-US" dirty="0"/>
              <a:t>   - Built-in types and tools </a:t>
            </a:r>
          </a:p>
          <a:p>
            <a:pPr marL="0" indent="0" algn="just">
              <a:lnSpc>
                <a:spcPct val="120000"/>
              </a:lnSpc>
              <a:buNone/>
            </a:pPr>
            <a:r>
              <a:rPr lang="en-US" dirty="0"/>
              <a:t>   - Library utilities </a:t>
            </a:r>
          </a:p>
          <a:p>
            <a:pPr marL="0" indent="0" algn="just">
              <a:lnSpc>
                <a:spcPct val="120000"/>
              </a:lnSpc>
              <a:buNone/>
            </a:pPr>
            <a:r>
              <a:rPr lang="en-US" dirty="0"/>
              <a:t>   - Third party utilities (e.g. Numeric, NumPy, SciPy) </a:t>
            </a:r>
          </a:p>
          <a:p>
            <a:pPr marL="0" indent="0" algn="just">
              <a:lnSpc>
                <a:spcPct val="120000"/>
              </a:lnSpc>
              <a:buNone/>
            </a:pPr>
            <a:r>
              <a:rPr lang="en-US" dirty="0"/>
              <a:t>   - Automatic memory management Indentation </a:t>
            </a:r>
          </a:p>
          <a:p>
            <a:pPr algn="just">
              <a:lnSpc>
                <a:spcPct val="120000"/>
              </a:lnSpc>
            </a:pPr>
            <a:r>
              <a:rPr lang="en-IN" dirty="0"/>
              <a:t>It's portable</a:t>
            </a:r>
            <a:r>
              <a:rPr lang="en-US" dirty="0"/>
              <a:t> </a:t>
            </a:r>
          </a:p>
          <a:p>
            <a:pPr marL="0" indent="0" algn="just">
              <a:lnSpc>
                <a:spcPct val="120000"/>
              </a:lnSpc>
              <a:buNone/>
            </a:pPr>
            <a:r>
              <a:rPr lang="en-US" dirty="0"/>
              <a:t>  - Python runs virtually every major platform used today </a:t>
            </a:r>
          </a:p>
          <a:p>
            <a:pPr marL="0" indent="0" algn="just">
              <a:lnSpc>
                <a:spcPct val="120000"/>
              </a:lnSpc>
              <a:buNone/>
            </a:pPr>
            <a:r>
              <a:rPr lang="en-US" dirty="0"/>
              <a:t>  - As long as you have a compatible Python interpreter installed, Python programs will run in exactly the same manner, irrespective of platform. </a:t>
            </a:r>
            <a:endParaRPr lang="en-IN" dirty="0"/>
          </a:p>
        </p:txBody>
      </p:sp>
    </p:spTree>
    <p:extLst>
      <p:ext uri="{BB962C8B-B14F-4D97-AF65-F5344CB8AC3E}">
        <p14:creationId xmlns:p14="http://schemas.microsoft.com/office/powerpoint/2010/main" val="79048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a:xfrm>
            <a:off x="1984743" y="436033"/>
            <a:ext cx="6746305" cy="725349"/>
          </a:xfrm>
        </p:spPr>
        <p:txBody>
          <a:bodyPr/>
          <a:lstStyle/>
          <a:p>
            <a:r>
              <a:rPr lang="en-US" dirty="0"/>
              <a:t>Why do people use Python…?</a:t>
            </a:r>
            <a:endParaRPr lang="en-IN" dirty="0"/>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55000" lnSpcReduction="20000"/>
          </a:bodyPr>
          <a:lstStyle/>
          <a:p>
            <a:pPr algn="just">
              <a:lnSpc>
                <a:spcPct val="120000"/>
              </a:lnSpc>
            </a:pPr>
            <a:r>
              <a:rPr lang="en-US" dirty="0"/>
              <a:t>It's mixable </a:t>
            </a:r>
          </a:p>
          <a:p>
            <a:pPr marL="0" indent="0" algn="just">
              <a:lnSpc>
                <a:spcPct val="120000"/>
              </a:lnSpc>
              <a:buNone/>
            </a:pPr>
            <a:r>
              <a:rPr lang="en-US" dirty="0"/>
              <a:t>   - Python can be linked to components written in other languages easily     </a:t>
            </a:r>
          </a:p>
          <a:p>
            <a:pPr marL="0" indent="0" algn="just">
              <a:lnSpc>
                <a:spcPct val="120000"/>
              </a:lnSpc>
              <a:buNone/>
            </a:pPr>
            <a:r>
              <a:rPr lang="en-US" dirty="0"/>
              <a:t>   - Linking to fast, compiled code is useful to computationally intensive problems </a:t>
            </a:r>
          </a:p>
          <a:p>
            <a:pPr marL="0" indent="0" algn="just">
              <a:lnSpc>
                <a:spcPct val="120000"/>
              </a:lnSpc>
              <a:buNone/>
            </a:pPr>
            <a:r>
              <a:rPr lang="en-US" dirty="0"/>
              <a:t>   - Python/C integration is quite common </a:t>
            </a:r>
          </a:p>
          <a:p>
            <a:pPr algn="just">
              <a:lnSpc>
                <a:spcPct val="120000"/>
              </a:lnSpc>
            </a:pPr>
            <a:r>
              <a:rPr lang="en-US" dirty="0"/>
              <a:t>It's easy to use </a:t>
            </a:r>
          </a:p>
          <a:p>
            <a:pPr marL="0" indent="0" algn="just">
              <a:lnSpc>
                <a:spcPct val="120000"/>
              </a:lnSpc>
              <a:buNone/>
            </a:pPr>
            <a:r>
              <a:rPr lang="en-US" dirty="0"/>
              <a:t>    - No intermediate compile and link steps as in C/ C++ </a:t>
            </a:r>
          </a:p>
          <a:p>
            <a:pPr marL="0" indent="0" algn="just">
              <a:lnSpc>
                <a:spcPct val="120000"/>
              </a:lnSpc>
              <a:buNone/>
            </a:pPr>
            <a:r>
              <a:rPr lang="en-US" dirty="0"/>
              <a:t>    - Python programs are compiled automatically to an intermediate form called </a:t>
            </a:r>
          </a:p>
          <a:p>
            <a:pPr marL="0" indent="0" algn="just">
              <a:lnSpc>
                <a:spcPct val="120000"/>
              </a:lnSpc>
              <a:buNone/>
            </a:pPr>
            <a:r>
              <a:rPr lang="en-US" dirty="0"/>
              <a:t>       bytecode, which the interpreter then reads </a:t>
            </a:r>
          </a:p>
          <a:p>
            <a:pPr marL="0" indent="0" algn="just">
              <a:lnSpc>
                <a:spcPct val="120000"/>
              </a:lnSpc>
              <a:buNone/>
            </a:pPr>
            <a:r>
              <a:rPr lang="en-US" dirty="0"/>
              <a:t>    - This gives Python the development speed of an interpreter without the </a:t>
            </a:r>
          </a:p>
          <a:p>
            <a:pPr marL="0" indent="0" algn="just">
              <a:lnSpc>
                <a:spcPct val="120000"/>
              </a:lnSpc>
              <a:buNone/>
            </a:pPr>
            <a:r>
              <a:rPr lang="en-US" dirty="0"/>
              <a:t>       performance loss inherent in purely interpreted languages </a:t>
            </a:r>
          </a:p>
          <a:p>
            <a:pPr algn="just">
              <a:lnSpc>
                <a:spcPct val="120000"/>
              </a:lnSpc>
            </a:pPr>
            <a:r>
              <a:rPr lang="en-US" dirty="0"/>
              <a:t>It's easy to learn </a:t>
            </a:r>
          </a:p>
          <a:p>
            <a:pPr marL="0" indent="0" algn="just">
              <a:lnSpc>
                <a:spcPct val="120000"/>
              </a:lnSpc>
              <a:buNone/>
            </a:pPr>
            <a:r>
              <a:rPr lang="en-US" dirty="0"/>
              <a:t>   - Structure and syntax are pretty natural and easy to grasp</a:t>
            </a:r>
            <a:endParaRPr lang="en-IN" dirty="0"/>
          </a:p>
        </p:txBody>
      </p:sp>
    </p:spTree>
    <p:extLst>
      <p:ext uri="{BB962C8B-B14F-4D97-AF65-F5344CB8AC3E}">
        <p14:creationId xmlns:p14="http://schemas.microsoft.com/office/powerpoint/2010/main" val="339365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5E01-A711-4C53-9DD5-55BAB8890FDE}"/>
              </a:ext>
            </a:extLst>
          </p:cNvPr>
          <p:cNvSpPr>
            <a:spLocks noGrp="1"/>
          </p:cNvSpPr>
          <p:nvPr>
            <p:ph type="title"/>
          </p:nvPr>
        </p:nvSpPr>
        <p:spPr/>
        <p:txBody>
          <a:bodyPr>
            <a:normAutofit fontScale="90000"/>
          </a:bodyPr>
          <a:lstStyle/>
          <a:p>
            <a:r>
              <a:rPr lang="en-US" dirty="0"/>
              <a:t>Famous company whose use python</a:t>
            </a:r>
            <a:endParaRPr lang="en-IN" dirty="0"/>
          </a:p>
        </p:txBody>
      </p:sp>
      <p:pic>
        <p:nvPicPr>
          <p:cNvPr id="3074" name="Picture 2" descr="World-Class Software Companies Using Python">
            <a:extLst>
              <a:ext uri="{FF2B5EF4-FFF2-40B4-BE49-F238E27FC236}">
                <a16:creationId xmlns:a16="http://schemas.microsoft.com/office/drawing/2014/main" id="{BDE054FC-B1B4-4A12-A672-88EE49845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1" t="4410" r="5814" b="15659"/>
          <a:stretch/>
        </p:blipFill>
        <p:spPr bwMode="auto">
          <a:xfrm>
            <a:off x="1972856" y="1150531"/>
            <a:ext cx="7122740" cy="3627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9BC490-4A50-454B-97AC-EADDB307B8F0}"/>
              </a:ext>
            </a:extLst>
          </p:cNvPr>
          <p:cNvSpPr txBox="1"/>
          <p:nvPr/>
        </p:nvSpPr>
        <p:spPr>
          <a:xfrm>
            <a:off x="1972856" y="4770475"/>
            <a:ext cx="6861545" cy="369332"/>
          </a:xfrm>
          <a:prstGeom prst="rect">
            <a:avLst/>
          </a:prstGeom>
          <a:noFill/>
        </p:spPr>
        <p:txBody>
          <a:bodyPr wrap="square">
            <a:spAutoFit/>
          </a:bodyPr>
          <a:lstStyle/>
          <a:p>
            <a:r>
              <a:rPr lang="en-IN" dirty="0"/>
              <a:t>Source: https://realpython.com/world-class-companies-using-python/</a:t>
            </a:r>
          </a:p>
        </p:txBody>
      </p:sp>
    </p:spTree>
    <p:extLst>
      <p:ext uri="{BB962C8B-B14F-4D97-AF65-F5344CB8AC3E}">
        <p14:creationId xmlns:p14="http://schemas.microsoft.com/office/powerpoint/2010/main" val="230706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744" y="1342892"/>
            <a:ext cx="8093365" cy="763525"/>
          </a:xfrm>
        </p:spPr>
        <p:txBody>
          <a:bodyPr>
            <a:normAutofit/>
          </a:bodyPr>
          <a:lstStyle/>
          <a:p>
            <a:r>
              <a:rPr lang="en-IN" dirty="0"/>
              <a:t>Cool Things you can do with Python</a:t>
            </a:r>
            <a:endParaRPr lang="en-US" dirty="0"/>
          </a:p>
        </p:txBody>
      </p:sp>
      <p:sp>
        <p:nvSpPr>
          <p:cNvPr id="6" name="Content Placeholder 5"/>
          <p:cNvSpPr>
            <a:spLocks noGrp="1"/>
          </p:cNvSpPr>
          <p:nvPr>
            <p:ph sz="half" idx="2"/>
          </p:nvPr>
        </p:nvSpPr>
        <p:spPr>
          <a:xfrm>
            <a:off x="536877" y="2006009"/>
            <a:ext cx="6161635" cy="3040912"/>
          </a:xfrm>
        </p:spPr>
        <p:txBody>
          <a:bodyPr>
            <a:noAutofit/>
          </a:bodyPr>
          <a:lstStyle/>
          <a:p>
            <a:pPr algn="l">
              <a:lnSpc>
                <a:spcPct val="120000"/>
              </a:lnSpc>
            </a:pPr>
            <a:r>
              <a:rPr lang="en-IN" sz="1600" dirty="0">
                <a:solidFill>
                  <a:schemeClr val="bg1"/>
                </a:solidFill>
              </a:rPr>
              <a:t>Scientific and Numeric Computing</a:t>
            </a:r>
          </a:p>
          <a:p>
            <a:pPr algn="l">
              <a:lnSpc>
                <a:spcPct val="120000"/>
              </a:lnSpc>
            </a:pPr>
            <a:r>
              <a:rPr lang="en-IN" sz="1600" dirty="0">
                <a:solidFill>
                  <a:schemeClr val="bg1"/>
                </a:solidFill>
              </a:rPr>
              <a:t>Python Makes Robotics Possible</a:t>
            </a:r>
          </a:p>
          <a:p>
            <a:pPr algn="l">
              <a:lnSpc>
                <a:spcPct val="120000"/>
              </a:lnSpc>
              <a:buFont typeface="Arial" panose="020B0604020202020204" pitchFamily="34" charset="0"/>
              <a:buChar char="•"/>
            </a:pPr>
            <a:r>
              <a:rPr lang="en-US" sz="1600" dirty="0">
                <a:solidFill>
                  <a:schemeClr val="bg1"/>
                </a:solidFill>
              </a:rPr>
              <a:t>Creating bots and Scraping websites</a:t>
            </a:r>
          </a:p>
          <a:p>
            <a:pPr algn="l">
              <a:lnSpc>
                <a:spcPct val="120000"/>
              </a:lnSpc>
              <a:buFont typeface="Arial" panose="020B0604020202020204" pitchFamily="34" charset="0"/>
              <a:buChar char="•"/>
            </a:pPr>
            <a:r>
              <a:rPr lang="en-US" sz="1600" dirty="0">
                <a:solidFill>
                  <a:schemeClr val="bg1"/>
                </a:solidFill>
              </a:rPr>
              <a:t>Data Science, Machine Learning, data visualization, and analysis</a:t>
            </a:r>
          </a:p>
          <a:p>
            <a:pPr algn="l">
              <a:lnSpc>
                <a:spcPct val="120000"/>
              </a:lnSpc>
              <a:buFont typeface="Arial" panose="020B0604020202020204" pitchFamily="34" charset="0"/>
              <a:buChar char="•"/>
            </a:pPr>
            <a:r>
              <a:rPr lang="en-US" sz="1600" dirty="0">
                <a:solidFill>
                  <a:schemeClr val="bg1"/>
                </a:solidFill>
              </a:rPr>
              <a:t>Web Development with frameworks like </a:t>
            </a:r>
            <a:r>
              <a:rPr lang="en-US" sz="1600" dirty="0">
                <a:solidFill>
                  <a:schemeClr val="bg1"/>
                </a:solidFill>
                <a:hlinkClick r:id="rId2">
                  <a:extLst>
                    <a:ext uri="{A12FA001-AC4F-418D-AE19-62706E023703}">
                      <ahyp:hlinkClr xmlns:ahyp="http://schemas.microsoft.com/office/drawing/2018/hyperlinkcolor" val="tx"/>
                    </a:ext>
                  </a:extLst>
                </a:hlinkClick>
              </a:rPr>
              <a:t>Django</a:t>
            </a:r>
            <a:r>
              <a:rPr lang="en-US" sz="1600" dirty="0">
                <a:solidFill>
                  <a:schemeClr val="bg1"/>
                </a:solidFill>
              </a:rPr>
              <a:t> and </a:t>
            </a:r>
            <a:r>
              <a:rPr lang="en-US" sz="1600" dirty="0">
                <a:solidFill>
                  <a:schemeClr val="bg1"/>
                </a:solidFill>
                <a:hlinkClick r:id="rId3">
                  <a:extLst>
                    <a:ext uri="{A12FA001-AC4F-418D-AE19-62706E023703}">
                      <ahyp:hlinkClr xmlns:ahyp="http://schemas.microsoft.com/office/drawing/2018/hyperlinkcolor" val="tx"/>
                    </a:ext>
                  </a:extLst>
                </a:hlinkClick>
              </a:rPr>
              <a:t>Flask</a:t>
            </a:r>
            <a:endParaRPr lang="en-US" sz="1600" dirty="0">
              <a:solidFill>
                <a:schemeClr val="bg1"/>
              </a:solidFill>
            </a:endParaRPr>
          </a:p>
          <a:p>
            <a:pPr algn="l">
              <a:lnSpc>
                <a:spcPct val="120000"/>
              </a:lnSpc>
            </a:pPr>
            <a:r>
              <a:rPr lang="en-IN" sz="1600" dirty="0">
                <a:solidFill>
                  <a:schemeClr val="bg1"/>
                </a:solidFill>
              </a:rPr>
              <a:t>Browser Web Application Automation and Web Scraping</a:t>
            </a:r>
          </a:p>
          <a:p>
            <a:pPr algn="l">
              <a:lnSpc>
                <a:spcPct val="120000"/>
              </a:lnSpc>
              <a:buFont typeface="Arial" panose="020B0604020202020204" pitchFamily="34" charset="0"/>
              <a:buChar char="•"/>
            </a:pPr>
            <a:r>
              <a:rPr lang="en-US" sz="1600" dirty="0">
                <a:solidFill>
                  <a:schemeClr val="bg1"/>
                </a:solidFill>
              </a:rPr>
              <a:t>Game development with </a:t>
            </a:r>
            <a:r>
              <a:rPr lang="en-US" sz="1600" dirty="0" err="1">
                <a:solidFill>
                  <a:schemeClr val="bg1"/>
                </a:solidFill>
                <a:hlinkClick r:id="rId4">
                  <a:extLst>
                    <a:ext uri="{A12FA001-AC4F-418D-AE19-62706E023703}">
                      <ahyp:hlinkClr xmlns:ahyp="http://schemas.microsoft.com/office/drawing/2018/hyperlinkcolor" val="tx"/>
                    </a:ext>
                  </a:extLst>
                </a:hlinkClick>
              </a:rPr>
              <a:t>Pygame</a:t>
            </a:r>
            <a:endParaRPr lang="en-US" sz="1600" dirty="0">
              <a:solidFill>
                <a:schemeClr val="bg1"/>
              </a:solidFill>
            </a:endParaRPr>
          </a:p>
          <a:p>
            <a:pPr algn="l">
              <a:lnSpc>
                <a:spcPct val="120000"/>
              </a:lnSpc>
              <a:buFont typeface="Arial" panose="020B0604020202020204" pitchFamily="34" charset="0"/>
              <a:buChar char="•"/>
            </a:pPr>
            <a:r>
              <a:rPr lang="en-US" sz="1600" dirty="0">
                <a:solidFill>
                  <a:schemeClr val="bg1"/>
                </a:solidFill>
              </a:rPr>
              <a:t>Mobile apps with frameworks like </a:t>
            </a:r>
            <a:r>
              <a:rPr lang="en-US" sz="1600" dirty="0" err="1">
                <a:solidFill>
                  <a:schemeClr val="bg1"/>
                </a:solidFill>
                <a:hlinkClick r:id="rId5">
                  <a:extLst>
                    <a:ext uri="{A12FA001-AC4F-418D-AE19-62706E023703}">
                      <ahyp:hlinkClr xmlns:ahyp="http://schemas.microsoft.com/office/drawing/2018/hyperlinkcolor" val="tx"/>
                    </a:ext>
                  </a:extLst>
                </a:hlinkClick>
              </a:rPr>
              <a:t>Kivy</a:t>
            </a:r>
            <a:endParaRPr lang="en-US" sz="1600" dirty="0">
              <a:solidFill>
                <a:schemeClr val="bg1"/>
              </a:solidFill>
            </a:endParaRPr>
          </a:p>
          <a:p>
            <a:pPr algn="l">
              <a:lnSpc>
                <a:spcPct val="120000"/>
              </a:lnSpc>
              <a:buFont typeface="Arial" panose="020B0604020202020204" pitchFamily="34" charset="0"/>
              <a:buChar char="•"/>
            </a:pPr>
            <a:r>
              <a:rPr lang="en-US" sz="1600" dirty="0">
                <a:solidFill>
                  <a:schemeClr val="bg1"/>
                </a:solidFill>
              </a:rPr>
              <a:t>And many more…</a:t>
            </a:r>
          </a:p>
        </p:txBody>
      </p:sp>
    </p:spTree>
    <p:extLst>
      <p:ext uri="{BB962C8B-B14F-4D97-AF65-F5344CB8AC3E}">
        <p14:creationId xmlns:p14="http://schemas.microsoft.com/office/powerpoint/2010/main" val="369051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7DDF-67E8-403B-92ED-39EB1C533EF9}"/>
              </a:ext>
            </a:extLst>
          </p:cNvPr>
          <p:cNvSpPr>
            <a:spLocks noGrp="1"/>
          </p:cNvSpPr>
          <p:nvPr>
            <p:ph type="title"/>
          </p:nvPr>
        </p:nvSpPr>
        <p:spPr/>
        <p:txBody>
          <a:bodyPr/>
          <a:lstStyle/>
          <a:p>
            <a:r>
              <a:rPr lang="en-US" sz="3600" b="1" dirty="0">
                <a:solidFill>
                  <a:srgbClr val="25265E"/>
                </a:solidFill>
                <a:latin typeface="euclid_circular_a"/>
              </a:rPr>
              <a:t>JAVA vs Python</a:t>
            </a:r>
            <a:endParaRPr lang="en-IN" sz="3600" b="1" dirty="0">
              <a:solidFill>
                <a:srgbClr val="25265E"/>
              </a:solidFill>
              <a:latin typeface="euclid_circular_a"/>
            </a:endParaRPr>
          </a:p>
        </p:txBody>
      </p:sp>
      <p:sp>
        <p:nvSpPr>
          <p:cNvPr id="3" name="Content Placeholder 2">
            <a:extLst>
              <a:ext uri="{FF2B5EF4-FFF2-40B4-BE49-F238E27FC236}">
                <a16:creationId xmlns:a16="http://schemas.microsoft.com/office/drawing/2014/main" id="{99E82B53-5C29-4742-B17B-A6C4CCDE41F5}"/>
              </a:ext>
            </a:extLst>
          </p:cNvPr>
          <p:cNvSpPr>
            <a:spLocks noGrp="1"/>
          </p:cNvSpPr>
          <p:nvPr>
            <p:ph sz="half" idx="1"/>
          </p:nvPr>
        </p:nvSpPr>
        <p:spPr/>
        <p:txBody>
          <a:bodyPr>
            <a:normAutofit/>
          </a:bodyPr>
          <a:lstStyle/>
          <a:p>
            <a:r>
              <a:rPr lang="en-US" sz="1600" dirty="0">
                <a:solidFill>
                  <a:schemeClr val="bg1"/>
                </a:solidFill>
              </a:rPr>
              <a:t>Java is compulsory to declare the datatype of variables, array etc.</a:t>
            </a:r>
          </a:p>
          <a:p>
            <a:r>
              <a:rPr lang="en-US" sz="1600" dirty="0">
                <a:solidFill>
                  <a:schemeClr val="bg1"/>
                </a:solidFill>
              </a:rPr>
              <a:t>Its type discipline is static and weak.</a:t>
            </a:r>
          </a:p>
          <a:p>
            <a:r>
              <a:rPr lang="en-US" sz="1600" dirty="0">
                <a:solidFill>
                  <a:schemeClr val="bg1"/>
                </a:solidFill>
              </a:rPr>
              <a:t>Java has switch statement.</a:t>
            </a:r>
            <a:r>
              <a:rPr lang="en-US" sz="1400" dirty="0">
                <a:solidFill>
                  <a:schemeClr val="bg1"/>
                </a:solidFill>
              </a:rPr>
              <a:t>	</a:t>
            </a:r>
          </a:p>
          <a:p>
            <a:r>
              <a:rPr lang="en-US" sz="1400" dirty="0">
                <a:solidFill>
                  <a:schemeClr val="bg1"/>
                </a:solidFill>
              </a:rPr>
              <a:t>The array index should be a positive integer.</a:t>
            </a:r>
          </a:p>
          <a:p>
            <a:endParaRPr lang="en-US" sz="1400" dirty="0">
              <a:solidFill>
                <a:schemeClr val="bg1"/>
              </a:solidFill>
            </a:endParaRPr>
          </a:p>
          <a:p>
            <a:r>
              <a:rPr lang="en-US" sz="1400" dirty="0">
                <a:solidFill>
                  <a:schemeClr val="bg1"/>
                </a:solidFill>
              </a:rPr>
              <a:t>Indentation of statements is not necessary in JAVA.</a:t>
            </a:r>
            <a:endParaRPr lang="en-IN" sz="1400" dirty="0">
              <a:solidFill>
                <a:schemeClr val="bg1"/>
              </a:solidFill>
            </a:endParaRPr>
          </a:p>
        </p:txBody>
      </p:sp>
      <p:sp>
        <p:nvSpPr>
          <p:cNvPr id="4" name="Content Placeholder 3">
            <a:extLst>
              <a:ext uri="{FF2B5EF4-FFF2-40B4-BE49-F238E27FC236}">
                <a16:creationId xmlns:a16="http://schemas.microsoft.com/office/drawing/2014/main" id="{8A52C024-7A24-4C42-ACDF-6D920FCADE6A}"/>
              </a:ext>
            </a:extLst>
          </p:cNvPr>
          <p:cNvSpPr>
            <a:spLocks noGrp="1"/>
          </p:cNvSpPr>
          <p:nvPr>
            <p:ph sz="half" idx="2"/>
          </p:nvPr>
        </p:nvSpPr>
        <p:spPr/>
        <p:txBody>
          <a:bodyPr>
            <a:normAutofit/>
          </a:bodyPr>
          <a:lstStyle/>
          <a:p>
            <a:r>
              <a:rPr lang="en-US" sz="1600" dirty="0">
                <a:solidFill>
                  <a:schemeClr val="bg1"/>
                </a:solidFill>
              </a:rPr>
              <a:t>Type declaration is not required in python.</a:t>
            </a:r>
          </a:p>
          <a:p>
            <a:endParaRPr lang="en-US" sz="1200" dirty="0">
              <a:solidFill>
                <a:schemeClr val="bg1"/>
              </a:solidFill>
            </a:endParaRPr>
          </a:p>
          <a:p>
            <a:r>
              <a:rPr lang="en-US" sz="1600" dirty="0">
                <a:solidFill>
                  <a:schemeClr val="bg1"/>
                </a:solidFill>
              </a:rPr>
              <a:t>Its type discipline is dynamic and strong.</a:t>
            </a:r>
          </a:p>
          <a:p>
            <a:r>
              <a:rPr lang="en-US" sz="1600" dirty="0">
                <a:solidFill>
                  <a:schemeClr val="bg1"/>
                </a:solidFill>
              </a:rPr>
              <a:t>Python does not have switch statement.</a:t>
            </a:r>
          </a:p>
          <a:p>
            <a:r>
              <a:rPr lang="en-US" sz="1600" dirty="0">
                <a:solidFill>
                  <a:schemeClr val="bg1"/>
                </a:solidFill>
              </a:rPr>
              <a:t>Array index can be positive or negative integer number. Negative index represent location from the end of the array.</a:t>
            </a:r>
          </a:p>
          <a:p>
            <a:r>
              <a:rPr lang="en-US" sz="1600" dirty="0">
                <a:solidFill>
                  <a:schemeClr val="bg1"/>
                </a:solidFill>
              </a:rPr>
              <a:t>Indentation is required to represent a block of statement.</a:t>
            </a:r>
            <a:endParaRPr lang="en-IN" sz="1600" dirty="0">
              <a:solidFill>
                <a:schemeClr val="bg1"/>
              </a:solidFill>
            </a:endParaRPr>
          </a:p>
        </p:txBody>
      </p:sp>
      <p:pic>
        <p:nvPicPr>
          <p:cNvPr id="5" name="Picture 4">
            <a:extLst>
              <a:ext uri="{FF2B5EF4-FFF2-40B4-BE49-F238E27FC236}">
                <a16:creationId xmlns:a16="http://schemas.microsoft.com/office/drawing/2014/main" id="{0C4AEABE-E3D5-4AFA-B42A-CD4FC09AFA0D}"/>
              </a:ext>
            </a:extLst>
          </p:cNvPr>
          <p:cNvPicPr>
            <a:picLocks noChangeAspect="1"/>
          </p:cNvPicPr>
          <p:nvPr/>
        </p:nvPicPr>
        <p:blipFill rotWithShape="1">
          <a:blip r:embed="rId2"/>
          <a:srcRect l="9903" t="42460" r="9000" b="23624"/>
          <a:stretch/>
        </p:blipFill>
        <p:spPr>
          <a:xfrm>
            <a:off x="930917" y="3657240"/>
            <a:ext cx="7008060" cy="1410945"/>
          </a:xfrm>
          <a:prstGeom prst="rect">
            <a:avLst/>
          </a:prstGeom>
        </p:spPr>
      </p:pic>
    </p:spTree>
    <p:extLst>
      <p:ext uri="{BB962C8B-B14F-4D97-AF65-F5344CB8AC3E}">
        <p14:creationId xmlns:p14="http://schemas.microsoft.com/office/powerpoint/2010/main" val="142628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E289-4E6F-4582-AB9A-718B5BAFF29C}"/>
              </a:ext>
            </a:extLst>
          </p:cNvPr>
          <p:cNvSpPr>
            <a:spLocks noGrp="1"/>
          </p:cNvSpPr>
          <p:nvPr>
            <p:ph type="title"/>
          </p:nvPr>
        </p:nvSpPr>
        <p:spPr/>
        <p:txBody>
          <a:bodyPr/>
          <a:lstStyle/>
          <a:p>
            <a:r>
              <a:rPr lang="en-US" dirty="0"/>
              <a:t>C vs Python</a:t>
            </a:r>
            <a:endParaRPr lang="en-IN" dirty="0"/>
          </a:p>
        </p:txBody>
      </p:sp>
      <p:sp>
        <p:nvSpPr>
          <p:cNvPr id="3" name="Text Placeholder 2">
            <a:extLst>
              <a:ext uri="{FF2B5EF4-FFF2-40B4-BE49-F238E27FC236}">
                <a16:creationId xmlns:a16="http://schemas.microsoft.com/office/drawing/2014/main" id="{D5E9DC6F-2901-4650-A598-5FD6F391D615}"/>
              </a:ext>
            </a:extLst>
          </p:cNvPr>
          <p:cNvSpPr>
            <a:spLocks noGrp="1"/>
          </p:cNvSpPr>
          <p:nvPr>
            <p:ph type="body" idx="1"/>
          </p:nvPr>
        </p:nvSpPr>
        <p:spPr>
          <a:xfrm>
            <a:off x="552537" y="1504304"/>
            <a:ext cx="4040188" cy="479822"/>
          </a:xfrm>
        </p:spPr>
        <p:txBody>
          <a:bodyPr/>
          <a:lstStyle/>
          <a:p>
            <a:r>
              <a:rPr lang="en-US" dirty="0"/>
              <a:t>C</a:t>
            </a:r>
            <a:endParaRPr lang="en-IN" dirty="0"/>
          </a:p>
        </p:txBody>
      </p:sp>
      <p:sp>
        <p:nvSpPr>
          <p:cNvPr id="4" name="Content Placeholder 3">
            <a:extLst>
              <a:ext uri="{FF2B5EF4-FFF2-40B4-BE49-F238E27FC236}">
                <a16:creationId xmlns:a16="http://schemas.microsoft.com/office/drawing/2014/main" id="{BDC991AF-D619-4B61-9F96-10279F01C6E8}"/>
              </a:ext>
            </a:extLst>
          </p:cNvPr>
          <p:cNvSpPr>
            <a:spLocks noGrp="1"/>
          </p:cNvSpPr>
          <p:nvPr>
            <p:ph sz="half" idx="2"/>
          </p:nvPr>
        </p:nvSpPr>
        <p:spPr>
          <a:xfrm>
            <a:off x="530225" y="1938909"/>
            <a:ext cx="4040188" cy="2276294"/>
          </a:xfrm>
        </p:spPr>
        <p:txBody>
          <a:bodyPr>
            <a:normAutofit/>
          </a:bodyPr>
          <a:lstStyle/>
          <a:p>
            <a:pPr algn="just"/>
            <a:r>
              <a:rPr lang="en-US" sz="1400" dirty="0">
                <a:solidFill>
                  <a:schemeClr val="bg1"/>
                </a:solidFill>
              </a:rPr>
              <a:t>C is procedure-oriented programming language. It does not contain features like classes, objects, inheritance, polymorphism etc.</a:t>
            </a:r>
          </a:p>
          <a:p>
            <a:pPr algn="just"/>
            <a:r>
              <a:rPr lang="en-US" sz="1400" dirty="0">
                <a:solidFill>
                  <a:schemeClr val="bg1"/>
                </a:solidFill>
              </a:rPr>
              <a:t>Pointer concept is available in C.</a:t>
            </a:r>
          </a:p>
          <a:p>
            <a:pPr algn="just"/>
            <a:r>
              <a:rPr lang="en-US" sz="1400" dirty="0">
                <a:solidFill>
                  <a:schemeClr val="bg1"/>
                </a:solidFill>
              </a:rPr>
              <a:t>C does not handles exceptions and hence C program are weak.</a:t>
            </a:r>
          </a:p>
          <a:p>
            <a:pPr algn="just"/>
            <a:r>
              <a:rPr lang="en-US" sz="1400" dirty="0">
                <a:solidFill>
                  <a:schemeClr val="bg1"/>
                </a:solidFill>
              </a:rPr>
              <a:t>The variable in for loop does not increment automatically.</a:t>
            </a:r>
          </a:p>
          <a:p>
            <a:pPr algn="just"/>
            <a:endParaRPr lang="en-US" sz="1400" dirty="0">
              <a:solidFill>
                <a:schemeClr val="bg1"/>
              </a:solidFill>
            </a:endParaRPr>
          </a:p>
          <a:p>
            <a:endParaRPr lang="en-IN" dirty="0"/>
          </a:p>
        </p:txBody>
      </p:sp>
      <p:sp>
        <p:nvSpPr>
          <p:cNvPr id="5" name="Text Placeholder 4">
            <a:extLst>
              <a:ext uri="{FF2B5EF4-FFF2-40B4-BE49-F238E27FC236}">
                <a16:creationId xmlns:a16="http://schemas.microsoft.com/office/drawing/2014/main" id="{0B16BBF3-49D6-4D15-AE05-8757B18B6D55}"/>
              </a:ext>
            </a:extLst>
          </p:cNvPr>
          <p:cNvSpPr>
            <a:spLocks noGrp="1"/>
          </p:cNvSpPr>
          <p:nvPr>
            <p:ph type="body" sz="quarter" idx="3"/>
          </p:nvPr>
        </p:nvSpPr>
        <p:spPr>
          <a:xfrm>
            <a:off x="4572000" y="1498318"/>
            <a:ext cx="4041775" cy="479822"/>
          </a:xfrm>
        </p:spPr>
        <p:txBody>
          <a:bodyPr/>
          <a:lstStyle/>
          <a:p>
            <a:r>
              <a:rPr lang="en-US" dirty="0"/>
              <a:t>Python</a:t>
            </a:r>
            <a:endParaRPr lang="en-IN" dirty="0"/>
          </a:p>
        </p:txBody>
      </p:sp>
      <p:sp>
        <p:nvSpPr>
          <p:cNvPr id="6" name="Content Placeholder 5">
            <a:extLst>
              <a:ext uri="{FF2B5EF4-FFF2-40B4-BE49-F238E27FC236}">
                <a16:creationId xmlns:a16="http://schemas.microsoft.com/office/drawing/2014/main" id="{AEC4FD2D-C4FD-40E6-B7DE-5A5667CE59B5}"/>
              </a:ext>
            </a:extLst>
          </p:cNvPr>
          <p:cNvSpPr>
            <a:spLocks noGrp="1"/>
          </p:cNvSpPr>
          <p:nvPr>
            <p:ph sz="quarter" idx="4"/>
          </p:nvPr>
        </p:nvSpPr>
        <p:spPr>
          <a:xfrm>
            <a:off x="4548101" y="1956184"/>
            <a:ext cx="4041775" cy="2276294"/>
          </a:xfrm>
        </p:spPr>
        <p:txBody>
          <a:bodyPr>
            <a:normAutofit/>
          </a:bodyPr>
          <a:lstStyle/>
          <a:p>
            <a:pPr algn="just"/>
            <a:r>
              <a:rPr lang="en-US" sz="1400" dirty="0">
                <a:solidFill>
                  <a:schemeClr val="bg1"/>
                </a:solidFill>
              </a:rPr>
              <a:t>Python is object-oriented programming language. It contains features like classes, objects, inheritance, polymorphism etc.</a:t>
            </a:r>
          </a:p>
          <a:p>
            <a:pPr algn="just"/>
            <a:r>
              <a:rPr lang="en-US" sz="1400" dirty="0">
                <a:solidFill>
                  <a:schemeClr val="bg1"/>
                </a:solidFill>
              </a:rPr>
              <a:t>Python does not use pointer concept.</a:t>
            </a:r>
          </a:p>
          <a:p>
            <a:pPr algn="just"/>
            <a:r>
              <a:rPr lang="en-US" sz="1400" dirty="0">
                <a:solidFill>
                  <a:schemeClr val="bg1"/>
                </a:solidFill>
              </a:rPr>
              <a:t>Python handles exceptions and hence python program are robust.</a:t>
            </a:r>
          </a:p>
          <a:p>
            <a:pPr algn="just"/>
            <a:r>
              <a:rPr lang="en-US" sz="1400" dirty="0">
                <a:solidFill>
                  <a:schemeClr val="bg1"/>
                </a:solidFill>
              </a:rPr>
              <a:t>The variable in for loop increments automatically.</a:t>
            </a:r>
          </a:p>
          <a:p>
            <a:pPr algn="just"/>
            <a:endParaRPr lang="en-US" sz="1400" dirty="0">
              <a:solidFill>
                <a:schemeClr val="bg1"/>
              </a:solidFill>
            </a:endParaRPr>
          </a:p>
          <a:p>
            <a:pPr algn="just"/>
            <a:endParaRPr lang="en-US" sz="1400" dirty="0">
              <a:solidFill>
                <a:schemeClr val="bg1"/>
              </a:solidFill>
            </a:endParaRPr>
          </a:p>
          <a:p>
            <a:pPr algn="l"/>
            <a:endParaRPr lang="en-IN" sz="1400" dirty="0"/>
          </a:p>
        </p:txBody>
      </p:sp>
      <p:pic>
        <p:nvPicPr>
          <p:cNvPr id="8" name="Picture 7">
            <a:extLst>
              <a:ext uri="{FF2B5EF4-FFF2-40B4-BE49-F238E27FC236}">
                <a16:creationId xmlns:a16="http://schemas.microsoft.com/office/drawing/2014/main" id="{8D32F791-22FF-49D2-A716-912C64554240}"/>
              </a:ext>
            </a:extLst>
          </p:cNvPr>
          <p:cNvPicPr>
            <a:picLocks noChangeAspect="1"/>
          </p:cNvPicPr>
          <p:nvPr/>
        </p:nvPicPr>
        <p:blipFill rotWithShape="1">
          <a:blip r:embed="rId2">
            <a:extLst>
              <a:ext uri="{28A0092B-C50C-407E-A947-70E740481C1C}">
                <a14:useLocalDpi xmlns:a14="http://schemas.microsoft.com/office/drawing/2010/main" val="0"/>
              </a:ext>
            </a:extLst>
          </a:blip>
          <a:srcRect l="5664" t="632" r="39846" b="55051"/>
          <a:stretch/>
        </p:blipFill>
        <p:spPr>
          <a:xfrm>
            <a:off x="932238" y="3853606"/>
            <a:ext cx="3409507" cy="1200403"/>
          </a:xfrm>
          <a:prstGeom prst="rect">
            <a:avLst/>
          </a:prstGeom>
        </p:spPr>
      </p:pic>
      <p:pic>
        <p:nvPicPr>
          <p:cNvPr id="10" name="Picture 9">
            <a:extLst>
              <a:ext uri="{FF2B5EF4-FFF2-40B4-BE49-F238E27FC236}">
                <a16:creationId xmlns:a16="http://schemas.microsoft.com/office/drawing/2014/main" id="{875290D6-E915-46E3-98CC-40E5183FD9A6}"/>
              </a:ext>
            </a:extLst>
          </p:cNvPr>
          <p:cNvPicPr>
            <a:picLocks noChangeAspect="1"/>
          </p:cNvPicPr>
          <p:nvPr/>
        </p:nvPicPr>
        <p:blipFill rotWithShape="1">
          <a:blip r:embed="rId3"/>
          <a:srcRect l="8604" t="15159" r="63954" b="69996"/>
          <a:stretch/>
        </p:blipFill>
        <p:spPr>
          <a:xfrm>
            <a:off x="4983124" y="3985393"/>
            <a:ext cx="3255692" cy="990643"/>
          </a:xfrm>
          <a:prstGeom prst="rect">
            <a:avLst/>
          </a:prstGeom>
        </p:spPr>
      </p:pic>
    </p:spTree>
    <p:extLst>
      <p:ext uri="{BB962C8B-B14F-4D97-AF65-F5344CB8AC3E}">
        <p14:creationId xmlns:p14="http://schemas.microsoft.com/office/powerpoint/2010/main" val="342928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ABBE-B9B6-415C-89D9-9D282917BE83}"/>
              </a:ext>
            </a:extLst>
          </p:cNvPr>
          <p:cNvSpPr>
            <a:spLocks noGrp="1"/>
          </p:cNvSpPr>
          <p:nvPr>
            <p:ph type="title"/>
          </p:nvPr>
        </p:nvSpPr>
        <p:spPr/>
        <p:txBody>
          <a:bodyPr>
            <a:normAutofit/>
          </a:bodyPr>
          <a:lstStyle/>
          <a:p>
            <a:r>
              <a:rPr lang="en-US" b="1" i="0" dirty="0">
                <a:solidFill>
                  <a:srgbClr val="25265E"/>
                </a:solidFill>
                <a:effectLst/>
                <a:latin typeface="euclid_circular_a"/>
              </a:rPr>
              <a:t>Python IDEs and Code Editors</a:t>
            </a:r>
            <a:endParaRPr lang="en-IN" dirty="0"/>
          </a:p>
        </p:txBody>
      </p:sp>
      <p:sp>
        <p:nvSpPr>
          <p:cNvPr id="3" name="Content Placeholder 2">
            <a:extLst>
              <a:ext uri="{FF2B5EF4-FFF2-40B4-BE49-F238E27FC236}">
                <a16:creationId xmlns:a16="http://schemas.microsoft.com/office/drawing/2014/main" id="{3D86873C-5838-4462-B786-E40896322C46}"/>
              </a:ext>
            </a:extLst>
          </p:cNvPr>
          <p:cNvSpPr>
            <a:spLocks noGrp="1"/>
          </p:cNvSpPr>
          <p:nvPr>
            <p:ph idx="1"/>
          </p:nvPr>
        </p:nvSpPr>
        <p:spPr>
          <a:xfrm>
            <a:off x="501445" y="1718187"/>
            <a:ext cx="8251719" cy="3030793"/>
          </a:xfrm>
        </p:spPr>
        <p:txBody>
          <a:bodyPr>
            <a:normAutofit lnSpcReduction="10000"/>
          </a:bodyPr>
          <a:lstStyle/>
          <a:p>
            <a:r>
              <a:rPr lang="en-IN" sz="1400" b="1" i="0" dirty="0">
                <a:solidFill>
                  <a:schemeClr val="bg1"/>
                </a:solidFill>
                <a:effectLst/>
              </a:rPr>
              <a:t>Python IDLE</a:t>
            </a:r>
          </a:p>
          <a:p>
            <a:r>
              <a:rPr lang="en-IN" sz="1400" b="1" dirty="0">
                <a:solidFill>
                  <a:schemeClr val="bg1"/>
                </a:solidFill>
              </a:rPr>
              <a:t>Sublime Text 3</a:t>
            </a:r>
          </a:p>
          <a:p>
            <a:r>
              <a:rPr lang="en-IN" sz="1400" b="1" dirty="0">
                <a:solidFill>
                  <a:schemeClr val="bg1"/>
                </a:solidFill>
              </a:rPr>
              <a:t>Atom</a:t>
            </a:r>
          </a:p>
          <a:p>
            <a:r>
              <a:rPr lang="en-IN" sz="1400" b="1" dirty="0" err="1">
                <a:solidFill>
                  <a:schemeClr val="bg1"/>
                </a:solidFill>
              </a:rPr>
              <a:t>Thonny</a:t>
            </a:r>
            <a:endParaRPr lang="en-IN" sz="1400" b="1" dirty="0">
              <a:solidFill>
                <a:schemeClr val="bg1"/>
              </a:solidFill>
            </a:endParaRPr>
          </a:p>
          <a:p>
            <a:r>
              <a:rPr lang="en-IN" sz="1400" b="1" dirty="0">
                <a:solidFill>
                  <a:schemeClr val="bg1"/>
                </a:solidFill>
              </a:rPr>
              <a:t>PyCharm</a:t>
            </a:r>
          </a:p>
          <a:p>
            <a:r>
              <a:rPr lang="en-IN" sz="1400" b="1" dirty="0">
                <a:solidFill>
                  <a:schemeClr val="bg1"/>
                </a:solidFill>
              </a:rPr>
              <a:t>Visual Studio Code</a:t>
            </a:r>
          </a:p>
          <a:p>
            <a:r>
              <a:rPr lang="en-IN" sz="1400" b="1" dirty="0">
                <a:solidFill>
                  <a:schemeClr val="bg1"/>
                </a:solidFill>
              </a:rPr>
              <a:t>Vim</a:t>
            </a:r>
          </a:p>
          <a:p>
            <a:r>
              <a:rPr lang="en-IN" sz="1400" b="1" dirty="0">
                <a:solidFill>
                  <a:schemeClr val="bg1"/>
                </a:solidFill>
              </a:rPr>
              <a:t>Spyder</a:t>
            </a:r>
          </a:p>
          <a:p>
            <a:r>
              <a:rPr lang="en-IN" sz="1400" b="1" dirty="0">
                <a:solidFill>
                  <a:schemeClr val="bg1"/>
                </a:solidFill>
              </a:rPr>
              <a:t>Anaconda</a:t>
            </a:r>
          </a:p>
          <a:p>
            <a:r>
              <a:rPr lang="en-IN" sz="1400" b="1" i="0" dirty="0">
                <a:solidFill>
                  <a:schemeClr val="bg1"/>
                </a:solidFill>
                <a:effectLst/>
              </a:rPr>
              <a:t>Online Compiler from </a:t>
            </a:r>
            <a:r>
              <a:rPr lang="en-IN" sz="1400" b="1" i="0" dirty="0" err="1">
                <a:solidFill>
                  <a:schemeClr val="bg1"/>
                </a:solidFill>
                <a:effectLst/>
              </a:rPr>
              <a:t>Programiz</a:t>
            </a:r>
            <a:r>
              <a:rPr lang="en-IN" sz="1400" b="1" dirty="0">
                <a:solidFill>
                  <a:schemeClr val="bg1"/>
                </a:solidFill>
              </a:rPr>
              <a:t> - </a:t>
            </a:r>
            <a:r>
              <a:rPr lang="en-IN" sz="1400" b="1" i="0" dirty="0">
                <a:solidFill>
                  <a:schemeClr val="bg1"/>
                </a:solidFill>
                <a:effectLst/>
                <a:hlinkClick r:id="rId2">
                  <a:extLst>
                    <a:ext uri="{A12FA001-AC4F-418D-AE19-62706E023703}">
                      <ahyp:hlinkClr xmlns:ahyp="http://schemas.microsoft.com/office/drawing/2018/hyperlinkcolor" val="tx"/>
                    </a:ext>
                  </a:extLst>
                </a:hlinkClick>
              </a:rPr>
              <a:t>https://www.programiz.com/python-programming/online-compiler/</a:t>
            </a:r>
            <a:endParaRPr lang="en-IN" sz="1400" b="1" dirty="0">
              <a:solidFill>
                <a:schemeClr val="bg1"/>
              </a:solidFill>
            </a:endParaRPr>
          </a:p>
          <a:p>
            <a:r>
              <a:rPr lang="en-US" sz="1400" b="0" i="0" dirty="0">
                <a:solidFill>
                  <a:schemeClr val="bg1"/>
                </a:solidFill>
                <a:effectLst/>
              </a:rPr>
              <a:t>REPL stands for Read-Eval-Print-Loop - an interactive, typically console-based, programming - </a:t>
            </a:r>
            <a:r>
              <a:rPr lang="en-IN" sz="1400" b="1" i="0" dirty="0">
                <a:solidFill>
                  <a:schemeClr val="bg1"/>
                </a:solidFill>
                <a:effectLst/>
                <a:hlinkClick r:id="rId3">
                  <a:extLst>
                    <a:ext uri="{A12FA001-AC4F-418D-AE19-62706E023703}">
                      <ahyp:hlinkClr xmlns:ahyp="http://schemas.microsoft.com/office/drawing/2018/hyperlinkcolor" val="tx"/>
                    </a:ext>
                  </a:extLst>
                </a:hlinkClick>
              </a:rPr>
              <a:t>https://repl.it/new/python3</a:t>
            </a:r>
            <a:r>
              <a:rPr lang="en-IN" sz="1400" b="1" i="0" dirty="0">
                <a:solidFill>
                  <a:schemeClr val="bg1"/>
                </a:solidFill>
                <a:effectLst/>
              </a:rPr>
              <a:t> which is integrated with </a:t>
            </a:r>
            <a:r>
              <a:rPr lang="en-IN" sz="1400" b="1" i="0" dirty="0" err="1">
                <a:solidFill>
                  <a:schemeClr val="bg1"/>
                </a:solidFill>
                <a:effectLst/>
              </a:rPr>
              <a:t>github</a:t>
            </a:r>
            <a:endParaRPr lang="en-IN" sz="1400" b="1" dirty="0">
              <a:solidFill>
                <a:schemeClr val="bg1"/>
              </a:solidFill>
            </a:endParaRPr>
          </a:p>
          <a:p>
            <a:endParaRPr lang="en-IN" sz="1400" b="1" i="0" dirty="0">
              <a:solidFill>
                <a:schemeClr val="bg1"/>
              </a:solidFill>
              <a:effectLst/>
            </a:endParaRPr>
          </a:p>
          <a:p>
            <a:endParaRPr lang="en-IN" dirty="0"/>
          </a:p>
        </p:txBody>
      </p:sp>
      <p:sp>
        <p:nvSpPr>
          <p:cNvPr id="5" name="TextBox 4">
            <a:extLst>
              <a:ext uri="{FF2B5EF4-FFF2-40B4-BE49-F238E27FC236}">
                <a16:creationId xmlns:a16="http://schemas.microsoft.com/office/drawing/2014/main" id="{8480D392-940F-4445-A776-8A5747B4C60B}"/>
              </a:ext>
            </a:extLst>
          </p:cNvPr>
          <p:cNvSpPr txBox="1"/>
          <p:nvPr/>
        </p:nvSpPr>
        <p:spPr>
          <a:xfrm>
            <a:off x="967562" y="4769765"/>
            <a:ext cx="6475229" cy="369332"/>
          </a:xfrm>
          <a:prstGeom prst="rect">
            <a:avLst/>
          </a:prstGeom>
          <a:noFill/>
        </p:spPr>
        <p:txBody>
          <a:bodyPr wrap="square">
            <a:spAutoFit/>
          </a:bodyPr>
          <a:lstStyle/>
          <a:p>
            <a:r>
              <a:rPr lang="en-IN" dirty="0"/>
              <a:t>Source: https://www.programiz.com/python-programming/ide</a:t>
            </a:r>
          </a:p>
        </p:txBody>
      </p:sp>
    </p:spTree>
    <p:extLst>
      <p:ext uri="{BB962C8B-B14F-4D97-AF65-F5344CB8AC3E}">
        <p14:creationId xmlns:p14="http://schemas.microsoft.com/office/powerpoint/2010/main" val="311668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Time To Start Installation</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3476" y="1161382"/>
            <a:ext cx="2663779" cy="27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77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2FD9-F2C9-4990-BC74-6A78D40D1FE1}"/>
              </a:ext>
            </a:extLst>
          </p:cNvPr>
          <p:cNvSpPr>
            <a:spLocks noGrp="1"/>
          </p:cNvSpPr>
          <p:nvPr>
            <p:ph type="title"/>
          </p:nvPr>
        </p:nvSpPr>
        <p:spPr/>
        <p:txBody>
          <a:bodyPr/>
          <a:lstStyle/>
          <a:p>
            <a:r>
              <a:rPr lang="en-IN" dirty="0"/>
              <a:t>Installing Python</a:t>
            </a:r>
          </a:p>
        </p:txBody>
      </p:sp>
      <p:sp>
        <p:nvSpPr>
          <p:cNvPr id="3" name="Content Placeholder 2">
            <a:extLst>
              <a:ext uri="{FF2B5EF4-FFF2-40B4-BE49-F238E27FC236}">
                <a16:creationId xmlns:a16="http://schemas.microsoft.com/office/drawing/2014/main" id="{AB30D402-CFAE-4907-9020-7D42276DF614}"/>
              </a:ext>
            </a:extLst>
          </p:cNvPr>
          <p:cNvSpPr>
            <a:spLocks noGrp="1"/>
          </p:cNvSpPr>
          <p:nvPr>
            <p:ph idx="1"/>
          </p:nvPr>
        </p:nvSpPr>
        <p:spPr>
          <a:xfrm>
            <a:off x="0" y="1718187"/>
            <a:ext cx="4735033" cy="3030793"/>
          </a:xfrm>
        </p:spPr>
        <p:txBody>
          <a:bodyPr>
            <a:normAutofit fontScale="70000" lnSpcReduction="20000"/>
          </a:bodyPr>
          <a:lstStyle/>
          <a:p>
            <a:pPr algn="just"/>
            <a:r>
              <a:rPr lang="en-US" dirty="0">
                <a:solidFill>
                  <a:schemeClr val="bg1"/>
                </a:solidFill>
              </a:rPr>
              <a:t>Python is pre-installed on most Unix systems, including Linux and MAC OS X </a:t>
            </a:r>
          </a:p>
          <a:p>
            <a:pPr marL="0" indent="0" algn="just">
              <a:buNone/>
            </a:pPr>
            <a:endParaRPr lang="en-US" dirty="0">
              <a:solidFill>
                <a:schemeClr val="bg1"/>
              </a:solidFill>
            </a:endParaRPr>
          </a:p>
          <a:p>
            <a:pPr algn="just"/>
            <a:r>
              <a:rPr lang="en-US" dirty="0">
                <a:solidFill>
                  <a:schemeClr val="bg1"/>
                </a:solidFill>
              </a:rPr>
              <a:t>But for in Windows Operating Systems , user can download from the </a:t>
            </a:r>
            <a:r>
              <a:rPr lang="en-US" dirty="0">
                <a:solidFill>
                  <a:schemeClr val="bg1"/>
                </a:solidFill>
                <a:hlinkClick r:id="rId2">
                  <a:extLst>
                    <a:ext uri="{A12FA001-AC4F-418D-AE19-62706E023703}">
                      <ahyp:hlinkClr xmlns:ahyp="http://schemas.microsoft.com/office/drawing/2018/hyperlinkcolor" val="tx"/>
                    </a:ext>
                  </a:extLst>
                </a:hlinkClick>
              </a:rPr>
              <a:t>https://www.python.org/downloads/</a:t>
            </a:r>
            <a:endParaRPr lang="en-US" dirty="0">
              <a:solidFill>
                <a:schemeClr val="bg1"/>
              </a:solidFill>
            </a:endParaRPr>
          </a:p>
          <a:p>
            <a:pPr algn="just"/>
            <a:endParaRPr lang="en-US" dirty="0">
              <a:solidFill>
                <a:schemeClr val="bg1"/>
              </a:solidFill>
            </a:endParaRPr>
          </a:p>
          <a:p>
            <a:pPr algn="just"/>
            <a:r>
              <a:rPr lang="en-US" dirty="0">
                <a:solidFill>
                  <a:schemeClr val="bg1"/>
                </a:solidFill>
              </a:rPr>
              <a:t>from the above link download latest version of python IDE and install, recent version is 3.9.1 but most of them uses version 2.7.7 only</a:t>
            </a:r>
            <a:endParaRPr lang="en-IN" dirty="0">
              <a:solidFill>
                <a:schemeClr val="bg1"/>
              </a:solidFill>
            </a:endParaRPr>
          </a:p>
          <a:p>
            <a:endParaRPr lang="en-IN" dirty="0"/>
          </a:p>
        </p:txBody>
      </p:sp>
      <p:pic>
        <p:nvPicPr>
          <p:cNvPr id="4" name="Picture 3">
            <a:extLst>
              <a:ext uri="{FF2B5EF4-FFF2-40B4-BE49-F238E27FC236}">
                <a16:creationId xmlns:a16="http://schemas.microsoft.com/office/drawing/2014/main" id="{F7E8AF69-C439-4ECB-87CC-84F8531D3469}"/>
              </a:ext>
            </a:extLst>
          </p:cNvPr>
          <p:cNvPicPr>
            <a:picLocks noChangeAspect="1"/>
          </p:cNvPicPr>
          <p:nvPr/>
        </p:nvPicPr>
        <p:blipFill rotWithShape="1">
          <a:blip r:embed="rId3"/>
          <a:srcRect l="8500" t="19029" r="6505" b="23236"/>
          <a:stretch/>
        </p:blipFill>
        <p:spPr>
          <a:xfrm>
            <a:off x="4848448" y="1926932"/>
            <a:ext cx="4295552" cy="3216568"/>
          </a:xfrm>
          <a:prstGeom prst="rect">
            <a:avLst/>
          </a:prstGeom>
        </p:spPr>
      </p:pic>
      <p:sp>
        <p:nvSpPr>
          <p:cNvPr id="6" name="TextBox 5">
            <a:extLst>
              <a:ext uri="{FF2B5EF4-FFF2-40B4-BE49-F238E27FC236}">
                <a16:creationId xmlns:a16="http://schemas.microsoft.com/office/drawing/2014/main" id="{33AB4690-9F54-4717-838E-A404F75BED4E}"/>
              </a:ext>
            </a:extLst>
          </p:cNvPr>
          <p:cNvSpPr txBox="1"/>
          <p:nvPr/>
        </p:nvSpPr>
        <p:spPr>
          <a:xfrm>
            <a:off x="5599813" y="1445715"/>
            <a:ext cx="3153351" cy="369332"/>
          </a:xfrm>
          <a:prstGeom prst="rect">
            <a:avLst/>
          </a:prstGeom>
          <a:noFill/>
        </p:spPr>
        <p:txBody>
          <a:bodyPr wrap="square">
            <a:spAutoFit/>
          </a:bodyPr>
          <a:lstStyle/>
          <a:p>
            <a:r>
              <a:rPr lang="en-IN" b="1" dirty="0">
                <a:solidFill>
                  <a:schemeClr val="bg1"/>
                </a:solidFill>
              </a:rPr>
              <a:t>Current Version: 3.9.1</a:t>
            </a:r>
          </a:p>
        </p:txBody>
      </p:sp>
    </p:spTree>
    <p:extLst>
      <p:ext uri="{BB962C8B-B14F-4D97-AF65-F5344CB8AC3E}">
        <p14:creationId xmlns:p14="http://schemas.microsoft.com/office/powerpoint/2010/main" val="354450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are the best Computer Science memes that you have ever come ...">
            <a:extLst>
              <a:ext uri="{FF2B5EF4-FFF2-40B4-BE49-F238E27FC236}">
                <a16:creationId xmlns:a16="http://schemas.microsoft.com/office/drawing/2014/main" id="{4D2E182A-5120-44EB-BBA7-56A6C9DC7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74" y="1294515"/>
            <a:ext cx="5635256" cy="384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2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70000" lnSpcReduction="20000"/>
          </a:bodyPr>
          <a:lstStyle/>
          <a:p>
            <a:pPr>
              <a:lnSpc>
                <a:spcPct val="120000"/>
              </a:lnSpc>
              <a:spcBef>
                <a:spcPts val="0"/>
              </a:spcBef>
              <a:spcAft>
                <a:spcPts val="0"/>
              </a:spcAft>
            </a:pPr>
            <a:r>
              <a:rPr lang="en-US" sz="2800" dirty="0"/>
              <a:t>What is Python…? </a:t>
            </a:r>
          </a:p>
          <a:p>
            <a:pPr>
              <a:lnSpc>
                <a:spcPct val="120000"/>
              </a:lnSpc>
              <a:spcBef>
                <a:spcPts val="0"/>
              </a:spcBef>
              <a:spcAft>
                <a:spcPts val="0"/>
              </a:spcAft>
            </a:pPr>
            <a:r>
              <a:rPr lang="en-US" sz="2800" dirty="0"/>
              <a:t>History of Python </a:t>
            </a:r>
          </a:p>
          <a:p>
            <a:pPr>
              <a:lnSpc>
                <a:spcPct val="120000"/>
              </a:lnSpc>
              <a:spcBef>
                <a:spcPts val="0"/>
              </a:spcBef>
              <a:spcAft>
                <a:spcPts val="0"/>
              </a:spcAft>
            </a:pPr>
            <a:r>
              <a:rPr lang="en-US" sz="2800" dirty="0"/>
              <a:t>Why do people use Python? </a:t>
            </a:r>
          </a:p>
          <a:p>
            <a:pPr>
              <a:lnSpc>
                <a:spcPct val="120000"/>
              </a:lnSpc>
              <a:spcBef>
                <a:spcPts val="0"/>
              </a:spcBef>
              <a:spcAft>
                <a:spcPts val="0"/>
              </a:spcAft>
            </a:pPr>
            <a:r>
              <a:rPr lang="en-US" sz="2800" dirty="0"/>
              <a:t>Who uses python today </a:t>
            </a:r>
            <a:endParaRPr lang="en-US" dirty="0"/>
          </a:p>
          <a:p>
            <a:pPr>
              <a:lnSpc>
                <a:spcPct val="120000"/>
              </a:lnSpc>
              <a:spcBef>
                <a:spcPts val="0"/>
              </a:spcBef>
            </a:pPr>
            <a:r>
              <a:rPr lang="en-US" sz="2800" dirty="0"/>
              <a:t>What can I do with python </a:t>
            </a:r>
          </a:p>
          <a:p>
            <a:pPr>
              <a:lnSpc>
                <a:spcPct val="120000"/>
              </a:lnSpc>
              <a:spcBef>
                <a:spcPts val="0"/>
              </a:spcBef>
              <a:spcAft>
                <a:spcPts val="0"/>
              </a:spcAft>
            </a:pPr>
            <a:r>
              <a:rPr lang="en-US" sz="2800" dirty="0"/>
              <a:t>JAVA vs Python &amp; C vs Python</a:t>
            </a:r>
          </a:p>
          <a:p>
            <a:pPr>
              <a:lnSpc>
                <a:spcPct val="120000"/>
              </a:lnSpc>
              <a:spcBef>
                <a:spcPts val="0"/>
              </a:spcBef>
            </a:pPr>
            <a:r>
              <a:rPr lang="en-US" sz="2900" dirty="0"/>
              <a:t>Python IDEs and Code Editors</a:t>
            </a:r>
          </a:p>
          <a:p>
            <a:pPr>
              <a:lnSpc>
                <a:spcPct val="120000"/>
              </a:lnSpc>
              <a:spcBef>
                <a:spcPts val="0"/>
              </a:spcBef>
              <a:spcAft>
                <a:spcPts val="0"/>
              </a:spcAft>
            </a:pPr>
            <a:r>
              <a:rPr lang="en-US" sz="2800" dirty="0"/>
              <a:t>Installing Python IDE</a:t>
            </a:r>
          </a:p>
          <a:p>
            <a:pPr>
              <a:lnSpc>
                <a:spcPct val="120000"/>
              </a:lnSpc>
              <a:spcBef>
                <a:spcPts val="0"/>
              </a:spcBef>
              <a:spcAft>
                <a:spcPts val="0"/>
              </a:spcAft>
            </a:pPr>
            <a:r>
              <a:rPr lang="en-US" sz="2800" dirty="0"/>
              <a:t>Python code execution </a:t>
            </a:r>
          </a:p>
          <a:p>
            <a:pPr>
              <a:lnSpc>
                <a:spcPct val="120000"/>
              </a:lnSpc>
              <a:spcBef>
                <a:spcPts val="0"/>
              </a:spcBef>
              <a:spcAft>
                <a:spcPts val="0"/>
              </a:spcAft>
            </a:pPr>
            <a:r>
              <a:rPr lang="en-US" sz="2800" dirty="0"/>
              <a:t>Python Web Technology</a:t>
            </a:r>
          </a:p>
          <a:p>
            <a:pPr>
              <a:lnSpc>
                <a:spcPct val="120000"/>
              </a:lnSpc>
              <a:spcBef>
                <a:spcPts val="0"/>
              </a:spcBef>
              <a:spcAft>
                <a:spcPts val="0"/>
              </a:spcAft>
            </a:pPr>
            <a:r>
              <a:rPr lang="en-US"/>
              <a:t>Demo (FLASK)</a:t>
            </a:r>
            <a:endParaRPr lang="en-IN" sz="2800" dirty="0"/>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4BA-DFBB-41BE-889C-7F74AF6FED19}"/>
              </a:ext>
            </a:extLst>
          </p:cNvPr>
          <p:cNvSpPr>
            <a:spLocks noGrp="1"/>
          </p:cNvSpPr>
          <p:nvPr>
            <p:ph type="title"/>
          </p:nvPr>
        </p:nvSpPr>
        <p:spPr/>
        <p:txBody>
          <a:bodyPr/>
          <a:lstStyle/>
          <a:p>
            <a:r>
              <a:rPr lang="en-US" dirty="0"/>
              <a:t>How to find python in windows</a:t>
            </a:r>
            <a:endParaRPr lang="en-IN" dirty="0"/>
          </a:p>
        </p:txBody>
      </p:sp>
      <p:sp>
        <p:nvSpPr>
          <p:cNvPr id="3" name="Content Placeholder 2">
            <a:extLst>
              <a:ext uri="{FF2B5EF4-FFF2-40B4-BE49-F238E27FC236}">
                <a16:creationId xmlns:a16="http://schemas.microsoft.com/office/drawing/2014/main" id="{9777043D-6643-4E97-9DBF-AFC3B5EBC320}"/>
              </a:ext>
            </a:extLst>
          </p:cNvPr>
          <p:cNvSpPr>
            <a:spLocks noGrp="1"/>
          </p:cNvSpPr>
          <p:nvPr>
            <p:ph idx="1"/>
          </p:nvPr>
        </p:nvSpPr>
        <p:spPr>
          <a:xfrm>
            <a:off x="5819553" y="1209366"/>
            <a:ext cx="2889372" cy="3508626"/>
          </a:xfrm>
        </p:spPr>
        <p:txBody>
          <a:bodyPr/>
          <a:lstStyle/>
          <a:p>
            <a:r>
              <a:rPr lang="en-US" dirty="0"/>
              <a:t>Once installation is completed.</a:t>
            </a:r>
          </a:p>
          <a:p>
            <a:r>
              <a:rPr lang="en-US" dirty="0"/>
              <a:t>Go To All Program</a:t>
            </a:r>
          </a:p>
          <a:p>
            <a:r>
              <a:rPr lang="en-US" dirty="0"/>
              <a:t>Click on </a:t>
            </a:r>
            <a:r>
              <a:rPr lang="en-US" b="1" dirty="0"/>
              <a:t>Python IDLE</a:t>
            </a:r>
            <a:endParaRPr lang="en-IN" b="1" dirty="0"/>
          </a:p>
        </p:txBody>
      </p:sp>
      <p:pic>
        <p:nvPicPr>
          <p:cNvPr id="5" name="Picture 4">
            <a:extLst>
              <a:ext uri="{FF2B5EF4-FFF2-40B4-BE49-F238E27FC236}">
                <a16:creationId xmlns:a16="http://schemas.microsoft.com/office/drawing/2014/main" id="{45D9A2DB-B2DC-4164-ABDE-8D9BCBB06D38}"/>
              </a:ext>
            </a:extLst>
          </p:cNvPr>
          <p:cNvPicPr>
            <a:picLocks noChangeAspect="1"/>
          </p:cNvPicPr>
          <p:nvPr/>
        </p:nvPicPr>
        <p:blipFill rotWithShape="1">
          <a:blip r:embed="rId2"/>
          <a:srcRect t="22579" r="37520"/>
          <a:stretch/>
        </p:blipFill>
        <p:spPr>
          <a:xfrm>
            <a:off x="0" y="1161382"/>
            <a:ext cx="5713228" cy="3982118"/>
          </a:xfrm>
          <a:prstGeom prst="rect">
            <a:avLst/>
          </a:prstGeom>
        </p:spPr>
      </p:pic>
    </p:spTree>
    <p:extLst>
      <p:ext uri="{BB962C8B-B14F-4D97-AF65-F5344CB8AC3E}">
        <p14:creationId xmlns:p14="http://schemas.microsoft.com/office/powerpoint/2010/main" val="3693973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F2E0-C2AD-472D-9217-B98D86912AD9}"/>
              </a:ext>
            </a:extLst>
          </p:cNvPr>
          <p:cNvSpPr>
            <a:spLocks noGrp="1"/>
          </p:cNvSpPr>
          <p:nvPr>
            <p:ph type="title"/>
          </p:nvPr>
        </p:nvSpPr>
        <p:spPr/>
        <p:txBody>
          <a:bodyPr>
            <a:normAutofit fontScale="90000"/>
          </a:bodyPr>
          <a:lstStyle/>
          <a:p>
            <a:r>
              <a:rPr lang="en-US" dirty="0"/>
              <a:t>Now see first screen of Python IDLE</a:t>
            </a:r>
            <a:endParaRPr lang="en-IN" dirty="0"/>
          </a:p>
        </p:txBody>
      </p:sp>
      <p:sp>
        <p:nvSpPr>
          <p:cNvPr id="3" name="Content Placeholder 2">
            <a:extLst>
              <a:ext uri="{FF2B5EF4-FFF2-40B4-BE49-F238E27FC236}">
                <a16:creationId xmlns:a16="http://schemas.microsoft.com/office/drawing/2014/main" id="{31E6AD19-8F65-4C3A-8E77-5A9D897BBB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17E8D8-1753-4994-BC69-4A5FF0F88D62}"/>
              </a:ext>
            </a:extLst>
          </p:cNvPr>
          <p:cNvPicPr>
            <a:picLocks noChangeAspect="1"/>
          </p:cNvPicPr>
          <p:nvPr/>
        </p:nvPicPr>
        <p:blipFill rotWithShape="1">
          <a:blip r:embed="rId2"/>
          <a:srcRect l="8729" t="14746" r="47675" b="36331"/>
          <a:stretch/>
        </p:blipFill>
        <p:spPr>
          <a:xfrm>
            <a:off x="2459664" y="1161381"/>
            <a:ext cx="6010941" cy="3794333"/>
          </a:xfrm>
          <a:prstGeom prst="rect">
            <a:avLst/>
          </a:prstGeom>
        </p:spPr>
      </p:pic>
    </p:spTree>
    <p:extLst>
      <p:ext uri="{BB962C8B-B14F-4D97-AF65-F5344CB8AC3E}">
        <p14:creationId xmlns:p14="http://schemas.microsoft.com/office/powerpoint/2010/main" val="375108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universe</a:t>
            </a:r>
            <a:endParaRPr lang="en-IN" dirty="0"/>
          </a:p>
        </p:txBody>
      </p:sp>
    </p:spTree>
    <p:extLst>
      <p:ext uri="{BB962C8B-B14F-4D97-AF65-F5344CB8AC3E}">
        <p14:creationId xmlns:p14="http://schemas.microsoft.com/office/powerpoint/2010/main" val="29335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0E8C-07A4-47D2-879C-060234612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AD55F-6590-45A3-9BF9-825623B9B6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F0164D-DD8B-4F5F-BEB8-D327D8F4D016}"/>
              </a:ext>
            </a:extLst>
          </p:cNvPr>
          <p:cNvPicPr>
            <a:picLocks noChangeAspect="1"/>
          </p:cNvPicPr>
          <p:nvPr/>
        </p:nvPicPr>
        <p:blipFill rotWithShape="1">
          <a:blip r:embed="rId2"/>
          <a:srcRect l="31000" t="32000" r="4516" b="13185"/>
          <a:stretch/>
        </p:blipFill>
        <p:spPr>
          <a:xfrm>
            <a:off x="342724" y="730743"/>
            <a:ext cx="8547044" cy="4086817"/>
          </a:xfrm>
          <a:prstGeom prst="rect">
            <a:avLst/>
          </a:prstGeom>
        </p:spPr>
      </p:pic>
    </p:spTree>
    <p:extLst>
      <p:ext uri="{BB962C8B-B14F-4D97-AF65-F5344CB8AC3E}">
        <p14:creationId xmlns:p14="http://schemas.microsoft.com/office/powerpoint/2010/main" val="353209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940-B0B0-4E46-82F4-C104A1D319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F4E7A0-093D-4A79-8D2B-0390B7CB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37A10-5E9F-4D53-9AF1-F63045BD11E3}"/>
              </a:ext>
            </a:extLst>
          </p:cNvPr>
          <p:cNvPicPr>
            <a:picLocks noChangeAspect="1"/>
          </p:cNvPicPr>
          <p:nvPr/>
        </p:nvPicPr>
        <p:blipFill rotWithShape="1">
          <a:blip r:embed="rId2"/>
          <a:srcRect l="32167" t="22666" r="4516" b="7670"/>
          <a:stretch/>
        </p:blipFill>
        <p:spPr>
          <a:xfrm>
            <a:off x="182880" y="701040"/>
            <a:ext cx="8763000" cy="4442460"/>
          </a:xfrm>
          <a:prstGeom prst="rect">
            <a:avLst/>
          </a:prstGeom>
        </p:spPr>
      </p:pic>
    </p:spTree>
    <p:extLst>
      <p:ext uri="{BB962C8B-B14F-4D97-AF65-F5344CB8AC3E}">
        <p14:creationId xmlns:p14="http://schemas.microsoft.com/office/powerpoint/2010/main" val="1392586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p:txBody>
          <a:bodyPr>
            <a:normAutofit fontScale="90000"/>
          </a:bodyPr>
          <a:lstStyle/>
          <a:p>
            <a:r>
              <a:rPr lang="en-US" dirty="0"/>
              <a:t>Variables and Data Types in Real Life</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448232" y="1084520"/>
            <a:ext cx="6127733" cy="3572539"/>
          </a:xfrm>
          <a:prstGeom prst="rect">
            <a:avLst/>
          </a:prstGeom>
        </p:spPr>
      </p:pic>
    </p:spTree>
    <p:extLst>
      <p:ext uri="{BB962C8B-B14F-4D97-AF65-F5344CB8AC3E}">
        <p14:creationId xmlns:p14="http://schemas.microsoft.com/office/powerpoint/2010/main" val="120850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D10-9998-4CD7-99BA-4D0B81D50AE1}"/>
              </a:ext>
            </a:extLst>
          </p:cNvPr>
          <p:cNvSpPr>
            <a:spLocks noGrp="1"/>
          </p:cNvSpPr>
          <p:nvPr>
            <p:ph type="title"/>
          </p:nvPr>
        </p:nvSpPr>
        <p:spPr/>
        <p:txBody>
          <a:bodyPr/>
          <a:lstStyle/>
          <a:p>
            <a:r>
              <a:rPr lang="en-US" dirty="0"/>
              <a:t>Variable</a:t>
            </a:r>
            <a:endParaRPr lang="en-IN" dirty="0"/>
          </a:p>
        </p:txBody>
      </p:sp>
      <p:sp>
        <p:nvSpPr>
          <p:cNvPr id="3" name="Content Placeholder 2">
            <a:extLst>
              <a:ext uri="{FF2B5EF4-FFF2-40B4-BE49-F238E27FC236}">
                <a16:creationId xmlns:a16="http://schemas.microsoft.com/office/drawing/2014/main" id="{2F27D2E8-6EEC-403C-B477-3CFED41638C2}"/>
              </a:ext>
            </a:extLst>
          </p:cNvPr>
          <p:cNvSpPr>
            <a:spLocks noGrp="1"/>
          </p:cNvSpPr>
          <p:nvPr>
            <p:ph idx="1"/>
          </p:nvPr>
        </p:nvSpPr>
        <p:spPr>
          <a:xfrm>
            <a:off x="2448232" y="1209365"/>
            <a:ext cx="6260693" cy="3681611"/>
          </a:xfrm>
        </p:spPr>
        <p:txBody>
          <a:bodyPr>
            <a:normAutofit fontScale="55000" lnSpcReduction="20000"/>
          </a:bodyPr>
          <a:lstStyle/>
          <a:p>
            <a:r>
              <a:rPr lang="en-US" altLang="en-US" dirty="0"/>
              <a:t>No need to declare</a:t>
            </a:r>
          </a:p>
          <a:p>
            <a:r>
              <a:rPr lang="en-US" altLang="en-US" dirty="0"/>
              <a:t>Need to assign (initialize)</a:t>
            </a:r>
          </a:p>
          <a:p>
            <a:pPr lvl="2"/>
            <a:r>
              <a:rPr lang="en-US" altLang="en-US" dirty="0"/>
              <a:t>use of uninitialized variable raises exception</a:t>
            </a:r>
          </a:p>
          <a:p>
            <a:r>
              <a:rPr lang="en-US" altLang="en-US" dirty="0"/>
              <a:t>Not typed</a:t>
            </a:r>
          </a:p>
          <a:p>
            <a:pPr lvl="2">
              <a:buFontTx/>
              <a:buNone/>
            </a:pPr>
            <a:r>
              <a:rPr lang="en-US" altLang="en-US" dirty="0"/>
              <a:t>if friendly: </a:t>
            </a:r>
          </a:p>
          <a:p>
            <a:pPr lvl="2">
              <a:buFontTx/>
              <a:buNone/>
            </a:pPr>
            <a:r>
              <a:rPr lang="en-US" altLang="en-US" dirty="0"/>
              <a:t>     greeting = "hello world"</a:t>
            </a:r>
          </a:p>
          <a:p>
            <a:pPr lvl="2">
              <a:buFontTx/>
              <a:buNone/>
            </a:pPr>
            <a:r>
              <a:rPr lang="en-US" altLang="en-US" dirty="0"/>
              <a:t>else: </a:t>
            </a:r>
          </a:p>
          <a:p>
            <a:pPr lvl="2">
              <a:buFontTx/>
              <a:buNone/>
            </a:pPr>
            <a:r>
              <a:rPr lang="en-US" altLang="en-US" dirty="0"/>
              <a:t>     greeting = 12**2</a:t>
            </a:r>
          </a:p>
          <a:p>
            <a:pPr lvl="2">
              <a:buFontTx/>
              <a:buNone/>
            </a:pPr>
            <a:r>
              <a:rPr lang="en-US" altLang="en-US" dirty="0"/>
              <a:t>print greeting</a:t>
            </a:r>
          </a:p>
          <a:p>
            <a:r>
              <a:rPr lang="en-US" altLang="en-US" b="1" i="1" dirty="0"/>
              <a:t>Everything</a:t>
            </a:r>
            <a:r>
              <a:rPr lang="en-US" altLang="en-US" dirty="0"/>
              <a:t> is a "variable":</a:t>
            </a:r>
          </a:p>
          <a:p>
            <a:pPr lvl="2"/>
            <a:r>
              <a:rPr lang="en-US" altLang="en-US" dirty="0"/>
              <a:t>Even functions, classes, modules</a:t>
            </a:r>
            <a:endParaRPr lang="en-US" altLang="en-US" sz="2000" dirty="0"/>
          </a:p>
          <a:p>
            <a:r>
              <a:rPr lang="en-US" altLang="en-US" sz="2100" dirty="0"/>
              <a:t>Type statements or expressions at prompt:</a:t>
            </a:r>
          </a:p>
          <a:p>
            <a:pPr lvl="2">
              <a:buFontTx/>
              <a:buNone/>
            </a:pPr>
            <a:r>
              <a:rPr lang="en-US" altLang="en-US" sz="2100" dirty="0"/>
              <a:t>&gt;&gt;&gt; print "Hello, world"</a:t>
            </a:r>
          </a:p>
          <a:p>
            <a:pPr lvl="2">
              <a:buFontTx/>
              <a:buNone/>
            </a:pPr>
            <a:r>
              <a:rPr lang="en-US" altLang="en-US" sz="2100" dirty="0"/>
              <a:t>Hello, world</a:t>
            </a:r>
          </a:p>
          <a:p>
            <a:pPr lvl="2">
              <a:buFontTx/>
              <a:buNone/>
            </a:pPr>
            <a:r>
              <a:rPr lang="en-US" altLang="en-US" sz="2100" dirty="0"/>
              <a:t>&gt;&gt;&gt; x = 12**2</a:t>
            </a:r>
          </a:p>
          <a:p>
            <a:pPr lvl="2">
              <a:buFontTx/>
              <a:buNone/>
            </a:pPr>
            <a:r>
              <a:rPr lang="en-US" altLang="en-US" sz="2100" dirty="0"/>
              <a:t>&gt;&gt;&gt; x/2</a:t>
            </a:r>
          </a:p>
          <a:p>
            <a:pPr lvl="2">
              <a:buFontTx/>
              <a:buNone/>
            </a:pPr>
            <a:r>
              <a:rPr lang="en-US" altLang="en-US" sz="2100" dirty="0"/>
              <a:t>72</a:t>
            </a:r>
          </a:p>
          <a:p>
            <a:pPr lvl="2">
              <a:buFontTx/>
              <a:buNone/>
            </a:pPr>
            <a:r>
              <a:rPr lang="en-US" altLang="en-US" sz="2100" dirty="0"/>
              <a:t>&gt;&gt;&gt; # this is a comment</a:t>
            </a:r>
          </a:p>
          <a:p>
            <a:endParaRPr lang="en-IN" dirty="0"/>
          </a:p>
        </p:txBody>
      </p:sp>
    </p:spTree>
    <p:extLst>
      <p:ext uri="{BB962C8B-B14F-4D97-AF65-F5344CB8AC3E}">
        <p14:creationId xmlns:p14="http://schemas.microsoft.com/office/powerpoint/2010/main" val="20020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E95-0A83-4AB4-AF2B-06D1E1CF6D09}"/>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C671EF37-A77D-4EAB-987A-3C50A74C406B}"/>
              </a:ext>
            </a:extLst>
          </p:cNvPr>
          <p:cNvSpPr>
            <a:spLocks noGrp="1"/>
          </p:cNvSpPr>
          <p:nvPr>
            <p:ph idx="1"/>
          </p:nvPr>
        </p:nvSpPr>
        <p:spPr/>
        <p:txBody>
          <a:bodyPr>
            <a:normAutofit fontScale="55000" lnSpcReduction="20000"/>
          </a:bodyPr>
          <a:lstStyle/>
          <a:p>
            <a:r>
              <a:rPr lang="en-US" dirty="0"/>
              <a:t>Variables store and give names to data values</a:t>
            </a:r>
          </a:p>
          <a:p>
            <a:r>
              <a:rPr lang="en-US" dirty="0"/>
              <a:t>Data values can be of various types: </a:t>
            </a:r>
          </a:p>
          <a:p>
            <a:pPr lvl="1">
              <a:buFont typeface="Courier New" panose="02070309020205020404" pitchFamily="49" charset="0"/>
              <a:buChar char="o"/>
            </a:pPr>
            <a:r>
              <a:rPr lang="en-US" dirty="0"/>
              <a:t>int : -5, 0, 1000000 </a:t>
            </a:r>
          </a:p>
          <a:p>
            <a:pPr lvl="1">
              <a:buFont typeface="Courier New" panose="02070309020205020404" pitchFamily="49" charset="0"/>
              <a:buChar char="o"/>
            </a:pPr>
            <a:r>
              <a:rPr lang="en-US" dirty="0"/>
              <a:t>float : -2.0, 3.14159 </a:t>
            </a:r>
          </a:p>
          <a:p>
            <a:pPr lvl="1">
              <a:buFont typeface="Courier New" panose="02070309020205020404" pitchFamily="49" charset="0"/>
              <a:buChar char="o"/>
            </a:pPr>
            <a:r>
              <a:rPr lang="en-US" dirty="0"/>
              <a:t>bool : True, False </a:t>
            </a:r>
          </a:p>
          <a:p>
            <a:pPr lvl="1">
              <a:buFont typeface="Courier New" panose="02070309020205020404" pitchFamily="49" charset="0"/>
              <a:buChar char="o"/>
            </a:pPr>
            <a:r>
              <a:rPr lang="en-US" dirty="0"/>
              <a:t>str : "Hello world!", "K3WL"</a:t>
            </a:r>
          </a:p>
          <a:p>
            <a:pPr lvl="1">
              <a:buFont typeface="Courier New" panose="02070309020205020404" pitchFamily="49" charset="0"/>
              <a:buChar char="o"/>
            </a:pPr>
            <a:r>
              <a:rPr lang="en-US" dirty="0"/>
              <a:t>list : [1, 2, 3, 4], ["Hello", "world!"], [1, 2, "Hello"], [ ] </a:t>
            </a:r>
          </a:p>
          <a:p>
            <a:pPr lvl="1">
              <a:buFont typeface="Courier New" panose="02070309020205020404" pitchFamily="49" charset="0"/>
              <a:buChar char="o"/>
            </a:pPr>
            <a:r>
              <a:rPr lang="en-US" dirty="0"/>
              <a:t>And many more! </a:t>
            </a:r>
          </a:p>
          <a:p>
            <a:r>
              <a:rPr lang="en-US" dirty="0"/>
              <a:t>In Python, variables do not have types! </a:t>
            </a:r>
          </a:p>
          <a:p>
            <a:r>
              <a:rPr lang="en-US" dirty="0"/>
              <a:t>Data values are assigned to variables using "=" </a:t>
            </a:r>
          </a:p>
          <a:p>
            <a:pPr marL="0" indent="0">
              <a:buNone/>
            </a:pPr>
            <a:r>
              <a:rPr lang="en-US" dirty="0"/>
              <a:t>	x = 1 # this is a Python comment </a:t>
            </a:r>
          </a:p>
          <a:p>
            <a:pPr marL="0" indent="0">
              <a:buNone/>
            </a:pPr>
            <a:r>
              <a:rPr lang="en-US" dirty="0"/>
              <a:t>	x = x + 5 </a:t>
            </a:r>
          </a:p>
          <a:p>
            <a:pPr marL="0" indent="0">
              <a:buNone/>
            </a:pPr>
            <a:r>
              <a:rPr lang="en-US" dirty="0"/>
              <a:t>	y = "Python" + " is " + "cool!"</a:t>
            </a:r>
            <a:endParaRPr lang="en-IN" dirty="0"/>
          </a:p>
        </p:txBody>
      </p:sp>
    </p:spTree>
    <p:extLst>
      <p:ext uri="{BB962C8B-B14F-4D97-AF65-F5344CB8AC3E}">
        <p14:creationId xmlns:p14="http://schemas.microsoft.com/office/powerpoint/2010/main" val="378636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99CDA-42C9-4977-B8CA-92FF018F2422}"/>
              </a:ext>
            </a:extLst>
          </p:cNvPr>
          <p:cNvPicPr>
            <a:picLocks noChangeAspect="1"/>
          </p:cNvPicPr>
          <p:nvPr/>
        </p:nvPicPr>
        <p:blipFill rotWithShape="1">
          <a:blip r:embed="rId2"/>
          <a:srcRect l="21583" t="33926" r="23167" b="23512"/>
          <a:stretch/>
        </p:blipFill>
        <p:spPr>
          <a:xfrm>
            <a:off x="2714171" y="807720"/>
            <a:ext cx="6429829" cy="3508626"/>
          </a:xfrm>
          <a:prstGeom prst="rect">
            <a:avLst/>
          </a:prstGeom>
        </p:spPr>
      </p:pic>
    </p:spTree>
    <p:extLst>
      <p:ext uri="{BB962C8B-B14F-4D97-AF65-F5344CB8AC3E}">
        <p14:creationId xmlns:p14="http://schemas.microsoft.com/office/powerpoint/2010/main" val="248370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2AB6-DCEE-4211-8ED2-8EEED0E586ED}"/>
              </a:ext>
            </a:extLst>
          </p:cNvPr>
          <p:cNvSpPr>
            <a:spLocks noGrp="1"/>
          </p:cNvSpPr>
          <p:nvPr>
            <p:ph type="title"/>
          </p:nvPr>
        </p:nvSpPr>
        <p:spPr/>
        <p:txBody>
          <a:bodyPr/>
          <a:lstStyle/>
          <a:p>
            <a:r>
              <a:rPr lang="en-US" dirty="0"/>
              <a:t>Basic string</a:t>
            </a:r>
            <a:endParaRPr lang="en-IN" dirty="0"/>
          </a:p>
        </p:txBody>
      </p:sp>
      <p:pic>
        <p:nvPicPr>
          <p:cNvPr id="5" name="Picture 4">
            <a:extLst>
              <a:ext uri="{FF2B5EF4-FFF2-40B4-BE49-F238E27FC236}">
                <a16:creationId xmlns:a16="http://schemas.microsoft.com/office/drawing/2014/main" id="{A35838D3-5AB5-4BE7-81BD-5301AD89D315}"/>
              </a:ext>
            </a:extLst>
          </p:cNvPr>
          <p:cNvPicPr>
            <a:picLocks noChangeAspect="1"/>
          </p:cNvPicPr>
          <p:nvPr/>
        </p:nvPicPr>
        <p:blipFill rotWithShape="1">
          <a:blip r:embed="rId2"/>
          <a:srcRect l="13566" t="33350" r="21782" b="10422"/>
          <a:stretch/>
        </p:blipFill>
        <p:spPr>
          <a:xfrm>
            <a:off x="2448232" y="1161381"/>
            <a:ext cx="6681916" cy="3268851"/>
          </a:xfrm>
          <a:prstGeom prst="rect">
            <a:avLst/>
          </a:prstGeom>
        </p:spPr>
      </p:pic>
    </p:spTree>
    <p:extLst>
      <p:ext uri="{BB962C8B-B14F-4D97-AF65-F5344CB8AC3E}">
        <p14:creationId xmlns:p14="http://schemas.microsoft.com/office/powerpoint/2010/main" val="80668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Python…?</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3598-61B5-48F1-8795-CB78403BC412}"/>
              </a:ext>
            </a:extLst>
          </p:cNvPr>
          <p:cNvSpPr>
            <a:spLocks noGrp="1"/>
          </p:cNvSpPr>
          <p:nvPr>
            <p:ph type="title"/>
          </p:nvPr>
        </p:nvSpPr>
        <p:spPr/>
        <p:txBody>
          <a:bodyPr/>
          <a:lstStyle/>
          <a:p>
            <a:r>
              <a:rPr lang="en-US" dirty="0"/>
              <a:t>Basic string operation</a:t>
            </a:r>
            <a:endParaRPr lang="en-IN" dirty="0"/>
          </a:p>
        </p:txBody>
      </p:sp>
      <p:sp>
        <p:nvSpPr>
          <p:cNvPr id="3" name="Content Placeholder 2">
            <a:extLst>
              <a:ext uri="{FF2B5EF4-FFF2-40B4-BE49-F238E27FC236}">
                <a16:creationId xmlns:a16="http://schemas.microsoft.com/office/drawing/2014/main" id="{D6FACD1A-CC96-4F14-8407-F2C1C43E8FB8}"/>
              </a:ext>
            </a:extLst>
          </p:cNvPr>
          <p:cNvSpPr>
            <a:spLocks noGrp="1"/>
          </p:cNvSpPr>
          <p:nvPr>
            <p:ph idx="1"/>
          </p:nvPr>
        </p:nvSpPr>
        <p:spPr>
          <a:xfrm>
            <a:off x="2448232" y="1209366"/>
            <a:ext cx="6412233" cy="3508626"/>
          </a:xfrm>
        </p:spPr>
        <p:txBody>
          <a:bodyPr>
            <a:normAutofit fontScale="85000" lnSpcReduction="10000"/>
          </a:bodyPr>
          <a:lstStyle/>
          <a:p>
            <a:pPr lvl="2"/>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2"/>
            <a:r>
              <a:rPr lang="en-US" altLang="en-US" dirty="0"/>
              <a:t>"hello"*3	"</a:t>
            </a:r>
            <a:r>
              <a:rPr lang="en-US" altLang="en-US" dirty="0" err="1"/>
              <a:t>hellohellohello</a:t>
            </a:r>
            <a:r>
              <a:rPr lang="en-US" altLang="en-US" dirty="0"/>
              <a:t>"   # repetition</a:t>
            </a:r>
          </a:p>
          <a:p>
            <a:pPr lvl="2"/>
            <a:r>
              <a:rPr lang="en-US" altLang="en-US" dirty="0"/>
              <a:t>"hello"[0]	"h"		# indexing</a:t>
            </a:r>
          </a:p>
          <a:p>
            <a:pPr lvl="2"/>
            <a:r>
              <a:rPr lang="en-US" altLang="en-US" dirty="0"/>
              <a:t>"hello"[-1]	"o"		# (from end)</a:t>
            </a:r>
          </a:p>
          <a:p>
            <a:pPr lvl="2"/>
            <a:r>
              <a:rPr lang="en-US" altLang="en-US" dirty="0"/>
              <a:t>"hello"[1:4]	"ell"		# slicing</a:t>
            </a:r>
          </a:p>
          <a:p>
            <a:pPr lvl="2"/>
            <a:r>
              <a:rPr lang="en-US" altLang="en-US" dirty="0" err="1"/>
              <a:t>len</a:t>
            </a:r>
            <a:r>
              <a:rPr lang="en-US" altLang="en-US" dirty="0"/>
              <a:t>("hello")	5		# size</a:t>
            </a:r>
          </a:p>
          <a:p>
            <a:pPr lvl="2"/>
            <a:r>
              <a:rPr lang="en-US" altLang="en-US" dirty="0"/>
              <a:t>"hello" &lt; "</a:t>
            </a:r>
            <a:r>
              <a:rPr lang="en-US" altLang="en-US" dirty="0" err="1"/>
              <a:t>jello</a:t>
            </a:r>
            <a:r>
              <a:rPr lang="en-US" altLang="en-US" dirty="0"/>
              <a:t>"	 1		# comparison</a:t>
            </a:r>
          </a:p>
          <a:p>
            <a:pPr lvl="2"/>
            <a:r>
              <a:rPr lang="en-US" altLang="en-US" dirty="0"/>
              <a:t>"e" in "hello"	1		# search</a:t>
            </a:r>
          </a:p>
          <a:p>
            <a:pPr lvl="2"/>
            <a:r>
              <a:rPr lang="en-US" altLang="en-US" dirty="0"/>
              <a:t>"escapes: \n </a:t>
            </a:r>
            <a:r>
              <a:rPr lang="en-US" altLang="en-US" dirty="0" err="1"/>
              <a:t>etc</a:t>
            </a:r>
            <a:r>
              <a:rPr lang="en-US" altLang="en-US" dirty="0"/>
              <a:t>, \033 </a:t>
            </a:r>
            <a:r>
              <a:rPr lang="en-US" altLang="en-US" dirty="0" err="1"/>
              <a:t>etc</a:t>
            </a:r>
            <a:r>
              <a:rPr lang="en-US" altLang="en-US" dirty="0"/>
              <a:t>, \if </a:t>
            </a:r>
            <a:r>
              <a:rPr lang="en-US" altLang="en-US" dirty="0" err="1"/>
              <a:t>etc</a:t>
            </a:r>
            <a:r>
              <a:rPr lang="en-US" altLang="en-US" dirty="0"/>
              <a:t>"</a:t>
            </a:r>
          </a:p>
          <a:p>
            <a:pPr lvl="2"/>
            <a:r>
              <a:rPr lang="en-US" altLang="en-US" dirty="0"/>
              <a:t>'single quotes'  """triple quotes"""  </a:t>
            </a:r>
            <a:r>
              <a:rPr lang="en-US" altLang="en-US" dirty="0" err="1"/>
              <a:t>r"raw</a:t>
            </a:r>
            <a:r>
              <a:rPr lang="en-US" altLang="en-US" dirty="0"/>
              <a:t> strings"</a:t>
            </a:r>
          </a:p>
          <a:p>
            <a:endParaRPr lang="en-IN" dirty="0"/>
          </a:p>
        </p:txBody>
      </p:sp>
    </p:spTree>
    <p:extLst>
      <p:ext uri="{BB962C8B-B14F-4D97-AF65-F5344CB8AC3E}">
        <p14:creationId xmlns:p14="http://schemas.microsoft.com/office/powerpoint/2010/main" val="24326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67D-06B0-4E80-87D2-C7D767B07105}"/>
              </a:ext>
            </a:extLst>
          </p:cNvPr>
          <p:cNvSpPr>
            <a:spLocks noGrp="1"/>
          </p:cNvSpPr>
          <p:nvPr>
            <p:ph type="title"/>
          </p:nvPr>
        </p:nvSpPr>
        <p:spPr/>
        <p:txBody>
          <a:bodyPr/>
          <a:lstStyle/>
          <a:p>
            <a:r>
              <a:rPr lang="en-US" dirty="0"/>
              <a:t>Conditional Statements</a:t>
            </a:r>
            <a:endParaRPr lang="en-IN" dirty="0"/>
          </a:p>
        </p:txBody>
      </p:sp>
      <p:sp>
        <p:nvSpPr>
          <p:cNvPr id="3" name="Content Placeholder 2">
            <a:extLst>
              <a:ext uri="{FF2B5EF4-FFF2-40B4-BE49-F238E27FC236}">
                <a16:creationId xmlns:a16="http://schemas.microsoft.com/office/drawing/2014/main" id="{AAB7060B-D479-4F35-8452-A9C0C045F603}"/>
              </a:ext>
            </a:extLst>
          </p:cNvPr>
          <p:cNvSpPr>
            <a:spLocks noGrp="1"/>
          </p:cNvSpPr>
          <p:nvPr>
            <p:ph idx="1"/>
          </p:nvPr>
        </p:nvSpPr>
        <p:spPr/>
        <p:txBody>
          <a:bodyPr/>
          <a:lstStyle/>
          <a:p>
            <a:r>
              <a:rPr lang="en-IN" b="1" i="0" dirty="0">
                <a:solidFill>
                  <a:srgbClr val="11557C"/>
                </a:solidFill>
                <a:effectLst/>
                <a:latin typeface="Lucida Grande"/>
              </a:rPr>
              <a:t>The if statement</a:t>
            </a:r>
          </a:p>
          <a:p>
            <a:r>
              <a:rPr lang="en-IN" b="1" i="0" dirty="0">
                <a:solidFill>
                  <a:srgbClr val="11557C"/>
                </a:solidFill>
                <a:effectLst/>
                <a:latin typeface="Lucida Grande"/>
              </a:rPr>
              <a:t>The if else statement</a:t>
            </a:r>
            <a:endParaRPr lang="en-IN" b="1" dirty="0">
              <a:solidFill>
                <a:srgbClr val="11557C"/>
              </a:solidFill>
              <a:latin typeface="Lucida Grande"/>
            </a:endParaRPr>
          </a:p>
          <a:p>
            <a:r>
              <a:rPr lang="en-IN" b="1" dirty="0">
                <a:solidFill>
                  <a:srgbClr val="11557C"/>
                </a:solidFill>
                <a:latin typeface="Lucida Grande"/>
              </a:rPr>
              <a:t>Chained conditionals </a:t>
            </a:r>
          </a:p>
          <a:p>
            <a:r>
              <a:rPr lang="en-IN" b="1" dirty="0">
                <a:solidFill>
                  <a:srgbClr val="11557C"/>
                </a:solidFill>
                <a:latin typeface="Lucida Grande"/>
              </a:rPr>
              <a:t>Nested if </a:t>
            </a:r>
          </a:p>
          <a:p>
            <a:endParaRPr lang="en-IN" b="1" dirty="0">
              <a:solidFill>
                <a:srgbClr val="11557C"/>
              </a:solidFill>
              <a:latin typeface="Lucida Grande"/>
            </a:endParaRPr>
          </a:p>
          <a:p>
            <a:endParaRPr lang="en-IN" b="1" i="0" dirty="0">
              <a:solidFill>
                <a:srgbClr val="11557C"/>
              </a:solidFill>
              <a:effectLst/>
              <a:latin typeface="Lucida Grande"/>
            </a:endParaRPr>
          </a:p>
        </p:txBody>
      </p:sp>
    </p:spTree>
    <p:extLst>
      <p:ext uri="{BB962C8B-B14F-4D97-AF65-F5344CB8AC3E}">
        <p14:creationId xmlns:p14="http://schemas.microsoft.com/office/powerpoint/2010/main" val="1047577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7FC-D476-4BD7-BB4D-312625B8C515}"/>
              </a:ext>
            </a:extLst>
          </p:cNvPr>
          <p:cNvSpPr>
            <a:spLocks noGrp="1"/>
          </p:cNvSpPr>
          <p:nvPr>
            <p:ph type="title"/>
          </p:nvPr>
        </p:nvSpPr>
        <p:spPr/>
        <p:txBody>
          <a:bodyPr/>
          <a:lstStyle/>
          <a:p>
            <a:r>
              <a:rPr lang="en-IN" dirty="0"/>
              <a:t>Conditionals and Loops</a:t>
            </a:r>
          </a:p>
        </p:txBody>
      </p:sp>
      <p:pic>
        <p:nvPicPr>
          <p:cNvPr id="5" name="Picture 4">
            <a:extLst>
              <a:ext uri="{FF2B5EF4-FFF2-40B4-BE49-F238E27FC236}">
                <a16:creationId xmlns:a16="http://schemas.microsoft.com/office/drawing/2014/main" id="{BBEDB762-327A-400F-8C75-2E23B00A0B22}"/>
              </a:ext>
            </a:extLst>
          </p:cNvPr>
          <p:cNvPicPr>
            <a:picLocks noChangeAspect="1"/>
          </p:cNvPicPr>
          <p:nvPr/>
        </p:nvPicPr>
        <p:blipFill rotWithShape="1">
          <a:blip r:embed="rId2">
            <a:clrChange>
              <a:clrFrom>
                <a:srgbClr val="FFFFFF"/>
              </a:clrFrom>
              <a:clrTo>
                <a:srgbClr val="FFFFFF">
                  <a:alpha val="0"/>
                </a:srgbClr>
              </a:clrTo>
            </a:clrChange>
          </a:blip>
          <a:srcRect l="29613" t="32248" r="31163" b="5874"/>
          <a:stretch/>
        </p:blipFill>
        <p:spPr>
          <a:xfrm>
            <a:off x="2622697" y="1266072"/>
            <a:ext cx="3586717" cy="3182680"/>
          </a:xfrm>
          <a:prstGeom prst="rect">
            <a:avLst/>
          </a:prstGeom>
        </p:spPr>
      </p:pic>
      <p:sp>
        <p:nvSpPr>
          <p:cNvPr id="7" name="TextBox 6">
            <a:extLst>
              <a:ext uri="{FF2B5EF4-FFF2-40B4-BE49-F238E27FC236}">
                <a16:creationId xmlns:a16="http://schemas.microsoft.com/office/drawing/2014/main" id="{695E6F3F-6D27-482A-8B3E-961D87D9086D}"/>
              </a:ext>
            </a:extLst>
          </p:cNvPr>
          <p:cNvSpPr txBox="1"/>
          <p:nvPr/>
        </p:nvSpPr>
        <p:spPr>
          <a:xfrm>
            <a:off x="6379536" y="1103086"/>
            <a:ext cx="2259364" cy="1754326"/>
          </a:xfrm>
          <a:prstGeom prst="rect">
            <a:avLst/>
          </a:prstGeom>
          <a:noFill/>
        </p:spPr>
        <p:txBody>
          <a:bodyPr wrap="square">
            <a:spAutoFit/>
          </a:bodyPr>
          <a:lstStyle/>
          <a:p>
            <a:pPr>
              <a:buFontTx/>
              <a:buNone/>
            </a:pPr>
            <a:r>
              <a:rPr lang="en-US" altLang="en-US" dirty="0"/>
              <a:t>if </a:t>
            </a:r>
            <a:r>
              <a:rPr lang="en-US" altLang="en-US" i="1" dirty="0"/>
              <a:t>condition</a:t>
            </a:r>
            <a:r>
              <a:rPr lang="en-US" altLang="en-US" dirty="0"/>
              <a:t>:</a:t>
            </a:r>
          </a:p>
          <a:p>
            <a:pPr>
              <a:buFontTx/>
              <a:buNone/>
            </a:pPr>
            <a:r>
              <a:rPr lang="en-US" altLang="en-US" dirty="0"/>
              <a:t>    </a:t>
            </a:r>
            <a:r>
              <a:rPr lang="en-US" altLang="en-US" i="1" dirty="0"/>
              <a:t>statements</a:t>
            </a:r>
            <a:endParaRPr lang="en-US" altLang="en-US" dirty="0"/>
          </a:p>
          <a:p>
            <a:pPr>
              <a:buFontTx/>
              <a:buNone/>
            </a:pPr>
            <a:r>
              <a:rPr lang="en-US" altLang="en-US" dirty="0"/>
              <a:t>[</a:t>
            </a:r>
            <a:r>
              <a:rPr lang="en-US" altLang="en-US" dirty="0" err="1"/>
              <a:t>elif</a:t>
            </a:r>
            <a:r>
              <a:rPr lang="en-US" altLang="en-US" dirty="0"/>
              <a:t> </a:t>
            </a:r>
            <a:r>
              <a:rPr lang="en-US" altLang="en-US" i="1" dirty="0"/>
              <a:t>condition</a:t>
            </a:r>
            <a:r>
              <a:rPr lang="en-US" altLang="en-US" dirty="0"/>
              <a:t>:</a:t>
            </a:r>
          </a:p>
          <a:p>
            <a:pPr>
              <a:buFontTx/>
              <a:buNone/>
            </a:pPr>
            <a:r>
              <a:rPr lang="en-US" altLang="en-US" dirty="0"/>
              <a:t>    </a:t>
            </a:r>
            <a:r>
              <a:rPr lang="en-US" altLang="en-US" i="1" dirty="0"/>
              <a:t>statements</a:t>
            </a:r>
            <a:r>
              <a:rPr lang="en-US" altLang="en-US" dirty="0"/>
              <a:t>] ...</a:t>
            </a:r>
          </a:p>
          <a:p>
            <a:pPr>
              <a:buFontTx/>
              <a:buNone/>
            </a:pPr>
            <a:r>
              <a:rPr lang="en-US" altLang="en-US" dirty="0"/>
              <a:t>else:</a:t>
            </a:r>
          </a:p>
          <a:p>
            <a:pPr>
              <a:buFontTx/>
              <a:buNone/>
            </a:pPr>
            <a:r>
              <a:rPr lang="en-US" altLang="en-US" dirty="0"/>
              <a:t>    </a:t>
            </a:r>
            <a:r>
              <a:rPr lang="en-US" altLang="en-US" i="1" dirty="0"/>
              <a:t>statements</a:t>
            </a:r>
            <a:endParaRPr lang="en-IN" dirty="0"/>
          </a:p>
        </p:txBody>
      </p:sp>
      <p:sp>
        <p:nvSpPr>
          <p:cNvPr id="8" name="Rectangle 4">
            <a:extLst>
              <a:ext uri="{FF2B5EF4-FFF2-40B4-BE49-F238E27FC236}">
                <a16:creationId xmlns:a16="http://schemas.microsoft.com/office/drawing/2014/main" id="{30911C70-D109-4FB5-AEA8-BE5F2215C82C}"/>
              </a:ext>
            </a:extLst>
          </p:cNvPr>
          <p:cNvSpPr txBox="1">
            <a:spLocks noChangeArrowheads="1"/>
          </p:cNvSpPr>
          <p:nvPr/>
        </p:nvSpPr>
        <p:spPr>
          <a:xfrm>
            <a:off x="6443331" y="2946967"/>
            <a:ext cx="2544724" cy="20928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en-US" sz="1400" dirty="0"/>
              <a:t>while </a:t>
            </a:r>
            <a:r>
              <a:rPr lang="en-US" altLang="en-US" sz="1400" i="1" dirty="0"/>
              <a:t>condition</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for </a:t>
            </a:r>
            <a:r>
              <a:rPr lang="en-US" altLang="en-US" sz="1400" i="1" dirty="0"/>
              <a:t>var</a:t>
            </a:r>
            <a:r>
              <a:rPr lang="en-US" altLang="en-US" sz="1400" dirty="0"/>
              <a:t> in </a:t>
            </a:r>
            <a:r>
              <a:rPr lang="en-US" altLang="en-US" sz="1400" i="1" dirty="0"/>
              <a:t>sequence</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break</a:t>
            </a:r>
          </a:p>
          <a:p>
            <a:pPr>
              <a:buFontTx/>
              <a:buNone/>
            </a:pPr>
            <a:r>
              <a:rPr lang="en-US" altLang="en-US" sz="1400" dirty="0"/>
              <a:t>continue</a:t>
            </a:r>
          </a:p>
        </p:txBody>
      </p:sp>
    </p:spTree>
    <p:extLst>
      <p:ext uri="{BB962C8B-B14F-4D97-AF65-F5344CB8AC3E}">
        <p14:creationId xmlns:p14="http://schemas.microsoft.com/office/powerpoint/2010/main" val="288564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D54E-E201-46BA-A0E2-D19A1FD583A6}"/>
              </a:ext>
            </a:extLst>
          </p:cNvPr>
          <p:cNvSpPr>
            <a:spLocks noGrp="1"/>
          </p:cNvSpPr>
          <p:nvPr>
            <p:ph type="title"/>
          </p:nvPr>
        </p:nvSpPr>
        <p:spPr/>
        <p:txBody>
          <a:bodyPr>
            <a:normAutofit fontScale="90000"/>
          </a:bodyPr>
          <a:lstStyle/>
          <a:p>
            <a:r>
              <a:rPr lang="en-US" dirty="0"/>
              <a:t>Conditionals and Loops in Real Life</a:t>
            </a:r>
            <a:endParaRPr lang="en-IN" dirty="0"/>
          </a:p>
        </p:txBody>
      </p:sp>
      <p:pic>
        <p:nvPicPr>
          <p:cNvPr id="7" name="Picture 6">
            <a:extLst>
              <a:ext uri="{FF2B5EF4-FFF2-40B4-BE49-F238E27FC236}">
                <a16:creationId xmlns:a16="http://schemas.microsoft.com/office/drawing/2014/main" id="{431A3C99-48C3-4F52-8C11-5D229E31073E}"/>
              </a:ext>
            </a:extLst>
          </p:cNvPr>
          <p:cNvPicPr>
            <a:picLocks noChangeAspect="1"/>
          </p:cNvPicPr>
          <p:nvPr/>
        </p:nvPicPr>
        <p:blipFill rotWithShape="1">
          <a:blip r:embed="rId2"/>
          <a:srcRect l="14806" t="18742" r="29923" b="16072"/>
          <a:stretch/>
        </p:blipFill>
        <p:spPr>
          <a:xfrm>
            <a:off x="2533292" y="1161382"/>
            <a:ext cx="5894782" cy="3910564"/>
          </a:xfrm>
          <a:prstGeom prst="rect">
            <a:avLst/>
          </a:prstGeom>
        </p:spPr>
      </p:pic>
    </p:spTree>
    <p:extLst>
      <p:ext uri="{BB962C8B-B14F-4D97-AF65-F5344CB8AC3E}">
        <p14:creationId xmlns:p14="http://schemas.microsoft.com/office/powerpoint/2010/main" val="3655204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7B61-C22E-4757-8AFF-11DDFBF0B304}"/>
              </a:ext>
            </a:extLst>
          </p:cNvPr>
          <p:cNvSpPr>
            <a:spLocks noGrp="1"/>
          </p:cNvSpPr>
          <p:nvPr>
            <p:ph type="title"/>
          </p:nvPr>
        </p:nvSpPr>
        <p:spPr/>
        <p:txBody>
          <a:bodyPr/>
          <a:lstStyle/>
          <a:p>
            <a:r>
              <a:rPr lang="en-US" dirty="0"/>
              <a:t>Loop / Iteration</a:t>
            </a:r>
            <a:endParaRPr lang="en-IN" dirty="0"/>
          </a:p>
        </p:txBody>
      </p:sp>
      <p:sp>
        <p:nvSpPr>
          <p:cNvPr id="3" name="Content Placeholder 2">
            <a:extLst>
              <a:ext uri="{FF2B5EF4-FFF2-40B4-BE49-F238E27FC236}">
                <a16:creationId xmlns:a16="http://schemas.microsoft.com/office/drawing/2014/main" id="{8772B582-D72A-4E84-A16F-8018C36F8A23}"/>
              </a:ext>
            </a:extLst>
          </p:cNvPr>
          <p:cNvSpPr>
            <a:spLocks noGrp="1"/>
          </p:cNvSpPr>
          <p:nvPr>
            <p:ph idx="1"/>
          </p:nvPr>
        </p:nvSpPr>
        <p:spPr/>
        <p:txBody>
          <a:bodyPr/>
          <a:lstStyle/>
          <a:p>
            <a:r>
              <a:rPr lang="en-US" dirty="0"/>
              <a:t>A loop is syntax structure that repeats all the statements within the loop until the exit condition is met.</a:t>
            </a:r>
          </a:p>
          <a:p>
            <a:r>
              <a:rPr lang="en-US" dirty="0"/>
              <a:t>While..</a:t>
            </a:r>
          </a:p>
          <a:p>
            <a:r>
              <a:rPr lang="en-US" dirty="0"/>
              <a:t>For loop</a:t>
            </a:r>
          </a:p>
          <a:p>
            <a:endParaRPr lang="en-IN" dirty="0"/>
          </a:p>
        </p:txBody>
      </p:sp>
    </p:spTree>
    <p:extLst>
      <p:ext uri="{BB962C8B-B14F-4D97-AF65-F5344CB8AC3E}">
        <p14:creationId xmlns:p14="http://schemas.microsoft.com/office/powerpoint/2010/main" val="402468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A4B-C1CB-4125-BAE6-024F536C6AAD}"/>
              </a:ext>
            </a:extLst>
          </p:cNvPr>
          <p:cNvSpPr>
            <a:spLocks noGrp="1"/>
          </p:cNvSpPr>
          <p:nvPr>
            <p:ph type="title"/>
          </p:nvPr>
        </p:nvSpPr>
        <p:spPr/>
        <p:txBody>
          <a:bodyPr/>
          <a:lstStyle/>
          <a:p>
            <a:r>
              <a:rPr lang="en-US" dirty="0"/>
              <a:t>Conditionals: Generic Form</a:t>
            </a:r>
            <a:endParaRPr lang="en-IN" dirty="0"/>
          </a:p>
        </p:txBody>
      </p:sp>
      <p:sp>
        <p:nvSpPr>
          <p:cNvPr id="3" name="Content Placeholder 2">
            <a:extLst>
              <a:ext uri="{FF2B5EF4-FFF2-40B4-BE49-F238E27FC236}">
                <a16:creationId xmlns:a16="http://schemas.microsoft.com/office/drawing/2014/main" id="{9B68A650-6902-4E03-8F7F-AD38F6999FE9}"/>
              </a:ext>
            </a:extLst>
          </p:cNvPr>
          <p:cNvSpPr>
            <a:spLocks noGrp="1"/>
          </p:cNvSpPr>
          <p:nvPr>
            <p:ph idx="1"/>
          </p:nvPr>
        </p:nvSpPr>
        <p:spPr/>
        <p:txBody>
          <a:bodyPr>
            <a:normAutofit lnSpcReduction="10000"/>
          </a:bodyPr>
          <a:lstStyle/>
          <a:p>
            <a:r>
              <a:rPr lang="en-US" dirty="0"/>
              <a:t>if boolean-expression-1: </a:t>
            </a:r>
          </a:p>
          <a:p>
            <a:pPr marL="0" indent="0">
              <a:buNone/>
            </a:pPr>
            <a:r>
              <a:rPr lang="en-US" dirty="0"/>
              <a:t>	code-block-1 </a:t>
            </a:r>
          </a:p>
          <a:p>
            <a:pPr marL="0" indent="0">
              <a:buNone/>
            </a:pPr>
            <a:r>
              <a:rPr lang="en-US" dirty="0"/>
              <a:t>     </a:t>
            </a:r>
            <a:r>
              <a:rPr lang="en-US" dirty="0" err="1"/>
              <a:t>elif</a:t>
            </a:r>
            <a:r>
              <a:rPr lang="en-US" dirty="0"/>
              <a:t> boolean-expression-2: </a:t>
            </a:r>
          </a:p>
          <a:p>
            <a:pPr marL="0" indent="0">
              <a:buNone/>
            </a:pPr>
            <a:r>
              <a:rPr lang="en-US" dirty="0"/>
              <a:t>            code-block-2 </a:t>
            </a:r>
          </a:p>
          <a:p>
            <a:pPr marL="0" indent="0">
              <a:buNone/>
            </a:pPr>
            <a:r>
              <a:rPr lang="en-US" dirty="0"/>
              <a:t>       (as many </a:t>
            </a:r>
            <a:r>
              <a:rPr lang="en-US" dirty="0" err="1"/>
              <a:t>elif's</a:t>
            </a:r>
            <a:r>
              <a:rPr lang="en-US" dirty="0"/>
              <a:t> as you want) </a:t>
            </a:r>
          </a:p>
          <a:p>
            <a:pPr marL="0" indent="0">
              <a:buNone/>
            </a:pPr>
            <a:r>
              <a:rPr lang="en-US" dirty="0"/>
              <a:t>     else: </a:t>
            </a:r>
          </a:p>
          <a:p>
            <a:pPr marL="0" indent="0">
              <a:buNone/>
            </a:pPr>
            <a:r>
              <a:rPr lang="en-US" dirty="0"/>
              <a:t>         code-block-last</a:t>
            </a:r>
            <a:endParaRPr lang="en-IN" dirty="0"/>
          </a:p>
        </p:txBody>
      </p:sp>
    </p:spTree>
    <p:extLst>
      <p:ext uri="{BB962C8B-B14F-4D97-AF65-F5344CB8AC3E}">
        <p14:creationId xmlns:p14="http://schemas.microsoft.com/office/powerpoint/2010/main" val="327179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EA20-63AC-44EA-A854-00492526E4D3}"/>
              </a:ext>
            </a:extLst>
          </p:cNvPr>
          <p:cNvSpPr>
            <a:spLocks noGrp="1"/>
          </p:cNvSpPr>
          <p:nvPr>
            <p:ph type="title"/>
          </p:nvPr>
        </p:nvSpPr>
        <p:spPr/>
        <p:txBody>
          <a:bodyPr>
            <a:normAutofit/>
          </a:bodyPr>
          <a:lstStyle/>
          <a:p>
            <a:r>
              <a:rPr lang="en-US" dirty="0"/>
              <a:t>Conditionals: Driving license age</a:t>
            </a:r>
            <a:endParaRPr lang="en-IN" dirty="0"/>
          </a:p>
        </p:txBody>
      </p:sp>
      <p:sp>
        <p:nvSpPr>
          <p:cNvPr id="3" name="Content Placeholder 2">
            <a:extLst>
              <a:ext uri="{FF2B5EF4-FFF2-40B4-BE49-F238E27FC236}">
                <a16:creationId xmlns:a16="http://schemas.microsoft.com/office/drawing/2014/main" id="{BA9F0A27-D9E1-41D0-82AD-986B9DDA37FB}"/>
              </a:ext>
            </a:extLst>
          </p:cNvPr>
          <p:cNvSpPr>
            <a:spLocks noGrp="1"/>
          </p:cNvSpPr>
          <p:nvPr>
            <p:ph idx="1"/>
          </p:nvPr>
        </p:nvSpPr>
        <p:spPr/>
        <p:txBody>
          <a:bodyPr/>
          <a:lstStyle/>
          <a:p>
            <a:pPr marL="0" indent="0">
              <a:buNone/>
            </a:pPr>
            <a:r>
              <a:rPr lang="en-IN" dirty="0"/>
              <a:t>age = 20</a:t>
            </a:r>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p:txBody>
      </p:sp>
    </p:spTree>
    <p:extLst>
      <p:ext uri="{BB962C8B-B14F-4D97-AF65-F5344CB8AC3E}">
        <p14:creationId xmlns:p14="http://schemas.microsoft.com/office/powerpoint/2010/main" val="220914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908-98AC-4BFA-A5DC-60B5B96B7FD7}"/>
              </a:ext>
            </a:extLst>
          </p:cNvPr>
          <p:cNvSpPr>
            <a:spLocks noGrp="1"/>
          </p:cNvSpPr>
          <p:nvPr>
            <p:ph type="title"/>
          </p:nvPr>
        </p:nvSpPr>
        <p:spPr/>
        <p:txBody>
          <a:bodyPr>
            <a:normAutofit/>
          </a:bodyPr>
          <a:lstStyle/>
          <a:p>
            <a:r>
              <a:rPr lang="en-IN" dirty="0"/>
              <a:t>Conditionals: using Input</a:t>
            </a:r>
          </a:p>
        </p:txBody>
      </p:sp>
      <p:sp>
        <p:nvSpPr>
          <p:cNvPr id="3" name="Content Placeholder 2">
            <a:extLst>
              <a:ext uri="{FF2B5EF4-FFF2-40B4-BE49-F238E27FC236}">
                <a16:creationId xmlns:a16="http://schemas.microsoft.com/office/drawing/2014/main" id="{7C19169C-53BC-481B-A92B-8A04F4863A9F}"/>
              </a:ext>
            </a:extLst>
          </p:cNvPr>
          <p:cNvSpPr>
            <a:spLocks noGrp="1"/>
          </p:cNvSpPr>
          <p:nvPr>
            <p:ph idx="1"/>
          </p:nvPr>
        </p:nvSpPr>
        <p:spPr/>
        <p:txBody>
          <a:bodyPr/>
          <a:lstStyle/>
          <a:p>
            <a:pPr marL="0" indent="0">
              <a:buNone/>
            </a:pPr>
            <a:r>
              <a:rPr lang="en-US" dirty="0"/>
              <a:t>age = int(</a:t>
            </a:r>
            <a:r>
              <a:rPr lang="en-US" dirty="0" err="1"/>
              <a:t>raw_input</a:t>
            </a:r>
            <a:r>
              <a:rPr lang="en-US" dirty="0"/>
              <a:t>(“Enter Age: ")) </a:t>
            </a:r>
          </a:p>
          <a:p>
            <a:pPr marL="0" indent="0">
              <a:buNone/>
            </a:pPr>
            <a:r>
              <a:rPr lang="en-US" dirty="0"/>
              <a:t># use input() for Python 3</a:t>
            </a:r>
            <a:endParaRPr lang="en-IN" dirty="0"/>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a:p>
            <a:pPr marL="0" indent="0">
              <a:buNone/>
            </a:pPr>
            <a:endParaRPr lang="en-IN" dirty="0"/>
          </a:p>
        </p:txBody>
      </p:sp>
    </p:spTree>
    <p:extLst>
      <p:ext uri="{BB962C8B-B14F-4D97-AF65-F5344CB8AC3E}">
        <p14:creationId xmlns:p14="http://schemas.microsoft.com/office/powerpoint/2010/main" val="29438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0E3-175F-4C68-8378-00EF51CFB316}"/>
              </a:ext>
            </a:extLst>
          </p:cNvPr>
          <p:cNvSpPr>
            <a:spLocks noGrp="1"/>
          </p:cNvSpPr>
          <p:nvPr>
            <p:ph type="title"/>
          </p:nvPr>
        </p:nvSpPr>
        <p:spPr/>
        <p:txBody>
          <a:bodyPr/>
          <a:lstStyle/>
          <a:p>
            <a:r>
              <a:rPr lang="en-IN" dirty="0"/>
              <a:t>Conditionals: Grading</a:t>
            </a:r>
          </a:p>
        </p:txBody>
      </p:sp>
      <p:sp>
        <p:nvSpPr>
          <p:cNvPr id="3" name="Content Placeholder 2">
            <a:extLst>
              <a:ext uri="{FF2B5EF4-FFF2-40B4-BE49-F238E27FC236}">
                <a16:creationId xmlns:a16="http://schemas.microsoft.com/office/drawing/2014/main" id="{DE6869D8-89A9-4C35-93FC-746994C82045}"/>
              </a:ext>
            </a:extLst>
          </p:cNvPr>
          <p:cNvSpPr>
            <a:spLocks noGrp="1"/>
          </p:cNvSpPr>
          <p:nvPr>
            <p:ph idx="1"/>
          </p:nvPr>
        </p:nvSpPr>
        <p:spPr/>
        <p:txBody>
          <a:bodyPr>
            <a:normAutofit fontScale="77500" lnSpcReduction="20000"/>
          </a:bodyPr>
          <a:lstStyle/>
          <a:p>
            <a:pPr marL="0" indent="0">
              <a:buNone/>
            </a:pPr>
            <a:r>
              <a:rPr lang="en-US" dirty="0"/>
              <a:t>grade = int(</a:t>
            </a:r>
            <a:r>
              <a:rPr lang="en-US" dirty="0" err="1"/>
              <a:t>raw_input</a:t>
            </a:r>
            <a:r>
              <a:rPr lang="en-US" dirty="0"/>
              <a:t>("Numeric grade: ")) </a:t>
            </a:r>
          </a:p>
          <a:p>
            <a:pPr marL="0" indent="0">
              <a:buNone/>
            </a:pPr>
            <a:r>
              <a:rPr lang="en-US" dirty="0"/>
              <a:t># use input() for Python 3</a:t>
            </a:r>
            <a:endParaRPr lang="en-IN" dirty="0"/>
          </a:p>
          <a:p>
            <a:pPr marL="0" indent="0">
              <a:buNone/>
            </a:pPr>
            <a:r>
              <a:rPr lang="en-US" dirty="0"/>
              <a:t>if grade &gt;= 80: </a:t>
            </a:r>
          </a:p>
          <a:p>
            <a:pPr marL="0" indent="0">
              <a:buNone/>
            </a:pPr>
            <a:r>
              <a:rPr lang="en-US" dirty="0"/>
              <a:t>	print("A") </a:t>
            </a:r>
          </a:p>
          <a:p>
            <a:pPr marL="0" indent="0">
              <a:buNone/>
            </a:pPr>
            <a:r>
              <a:rPr lang="en-US" dirty="0" err="1"/>
              <a:t>elif</a:t>
            </a:r>
            <a:r>
              <a:rPr lang="en-US" dirty="0"/>
              <a:t> grade &gt;= 65: </a:t>
            </a:r>
          </a:p>
          <a:p>
            <a:pPr marL="0" indent="0">
              <a:buNone/>
            </a:pPr>
            <a:r>
              <a:rPr lang="en-US" dirty="0"/>
              <a:t>	print("B") </a:t>
            </a:r>
          </a:p>
          <a:p>
            <a:pPr marL="0" indent="0">
              <a:buNone/>
            </a:pPr>
            <a:r>
              <a:rPr lang="en-US" dirty="0" err="1"/>
              <a:t>elif</a:t>
            </a:r>
            <a:r>
              <a:rPr lang="en-US" dirty="0"/>
              <a:t> grade &gt;= 55: </a:t>
            </a:r>
          </a:p>
          <a:p>
            <a:pPr marL="0" indent="0">
              <a:buNone/>
            </a:pPr>
            <a:r>
              <a:rPr lang="en-US" dirty="0"/>
              <a:t>	print("C") </a:t>
            </a:r>
          </a:p>
          <a:p>
            <a:pPr marL="0" indent="0">
              <a:buNone/>
            </a:pPr>
            <a:r>
              <a:rPr lang="en-US" dirty="0"/>
              <a:t>else: </a:t>
            </a:r>
          </a:p>
          <a:p>
            <a:pPr marL="0" indent="0">
              <a:buNone/>
            </a:pPr>
            <a:r>
              <a:rPr lang="en-US" dirty="0"/>
              <a:t>	print("E")</a:t>
            </a:r>
            <a:endParaRPr lang="en-IN" dirty="0"/>
          </a:p>
        </p:txBody>
      </p:sp>
    </p:spTree>
    <p:extLst>
      <p:ext uri="{BB962C8B-B14F-4D97-AF65-F5344CB8AC3E}">
        <p14:creationId xmlns:p14="http://schemas.microsoft.com/office/powerpoint/2010/main" val="2524468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9E3D-2E24-43A9-8977-03467821E1A4}"/>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7E19A072-6ABA-48B9-9405-1793EF5A4459}"/>
              </a:ext>
            </a:extLst>
          </p:cNvPr>
          <p:cNvSpPr>
            <a:spLocks noGrp="1"/>
          </p:cNvSpPr>
          <p:nvPr>
            <p:ph idx="1"/>
          </p:nvPr>
        </p:nvSpPr>
        <p:spPr/>
        <p:txBody>
          <a:bodyPr/>
          <a:lstStyle/>
          <a:p>
            <a:pPr marL="0" indent="0">
              <a:buNone/>
            </a:pPr>
            <a:r>
              <a:rPr lang="en-US" dirty="0"/>
              <a:t>Useful for repeating code! </a:t>
            </a:r>
          </a:p>
          <a:p>
            <a:pPr marL="0" indent="0">
              <a:buNone/>
            </a:pPr>
            <a:r>
              <a:rPr lang="en-US" dirty="0"/>
              <a:t>Two variants: </a:t>
            </a:r>
          </a:p>
          <a:p>
            <a:pPr marL="0" indent="0">
              <a:buNone/>
            </a:pPr>
            <a:r>
              <a:rPr lang="en-IN" dirty="0">
                <a:solidFill>
                  <a:srgbClr val="FF0000"/>
                </a:solidFill>
              </a:rPr>
              <a:t>while </a:t>
            </a:r>
            <a:r>
              <a:rPr lang="en-IN" dirty="0" err="1">
                <a:solidFill>
                  <a:srgbClr val="FF0000"/>
                </a:solidFill>
              </a:rPr>
              <a:t>boolean</a:t>
            </a:r>
            <a:r>
              <a:rPr lang="en-IN" dirty="0">
                <a:solidFill>
                  <a:srgbClr val="FF0000"/>
                </a:solidFill>
              </a:rPr>
              <a:t>-expression: </a:t>
            </a:r>
          </a:p>
          <a:p>
            <a:pPr marL="0" indent="0">
              <a:buNone/>
            </a:pPr>
            <a:r>
              <a:rPr lang="en-IN" dirty="0">
                <a:solidFill>
                  <a:srgbClr val="FF0000"/>
                </a:solidFill>
              </a:rPr>
              <a:t>	code-block </a:t>
            </a:r>
          </a:p>
          <a:p>
            <a:pPr marL="0" indent="0">
              <a:buNone/>
            </a:pPr>
            <a:r>
              <a:rPr lang="en-IN" dirty="0">
                <a:solidFill>
                  <a:srgbClr val="002060"/>
                </a:solidFill>
              </a:rPr>
              <a:t>for element in collection: </a:t>
            </a:r>
          </a:p>
          <a:p>
            <a:pPr marL="0" indent="0">
              <a:buNone/>
            </a:pPr>
            <a:r>
              <a:rPr lang="en-IN" dirty="0">
                <a:solidFill>
                  <a:srgbClr val="002060"/>
                </a:solidFill>
              </a:rPr>
              <a:t>	code-block</a:t>
            </a:r>
          </a:p>
          <a:p>
            <a:pPr marL="0" indent="0">
              <a:buNone/>
            </a:pPr>
            <a:endParaRPr lang="en-IN" dirty="0"/>
          </a:p>
        </p:txBody>
      </p:sp>
    </p:spTree>
    <p:extLst>
      <p:ext uri="{BB962C8B-B14F-4D97-AF65-F5344CB8AC3E}">
        <p14:creationId xmlns:p14="http://schemas.microsoft.com/office/powerpoint/2010/main" val="279521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1983-FE33-46A1-A1C3-4D82F42047A5}"/>
              </a:ext>
            </a:extLst>
          </p:cNvPr>
          <p:cNvSpPr>
            <a:spLocks noGrp="1"/>
          </p:cNvSpPr>
          <p:nvPr>
            <p:ph type="title"/>
          </p:nvPr>
        </p:nvSpPr>
        <p:spPr/>
        <p:txBody>
          <a:bodyPr>
            <a:normAutofit/>
          </a:bodyPr>
          <a:lstStyle/>
          <a:p>
            <a:r>
              <a:rPr lang="en-IN" dirty="0"/>
              <a:t>Not this python, unfortunately..!</a:t>
            </a:r>
          </a:p>
        </p:txBody>
      </p:sp>
      <p:pic>
        <p:nvPicPr>
          <p:cNvPr id="2050" name="Picture 2" descr="Python: Best (Free) Way to Learn It (and Other Languages)">
            <a:extLst>
              <a:ext uri="{FF2B5EF4-FFF2-40B4-BE49-F238E27FC236}">
                <a16:creationId xmlns:a16="http://schemas.microsoft.com/office/drawing/2014/main" id="{63AB94E4-427F-4C35-9D69-5645F19CF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372" y="1519571"/>
            <a:ext cx="3771014" cy="24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91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993D-8B7E-46FD-BF98-9023388F924D}"/>
              </a:ext>
            </a:extLst>
          </p:cNvPr>
          <p:cNvSpPr>
            <a:spLocks noGrp="1"/>
          </p:cNvSpPr>
          <p:nvPr>
            <p:ph type="title"/>
          </p:nvPr>
        </p:nvSpPr>
        <p:spPr/>
        <p:txBody>
          <a:bodyPr/>
          <a:lstStyle/>
          <a:p>
            <a:r>
              <a:rPr lang="en-US" dirty="0"/>
              <a:t>While Loop</a:t>
            </a:r>
            <a:endParaRPr lang="en-IN" dirty="0"/>
          </a:p>
        </p:txBody>
      </p:sp>
      <p:pic>
        <p:nvPicPr>
          <p:cNvPr id="5" name="Picture 4">
            <a:extLst>
              <a:ext uri="{FF2B5EF4-FFF2-40B4-BE49-F238E27FC236}">
                <a16:creationId xmlns:a16="http://schemas.microsoft.com/office/drawing/2014/main" id="{5CCB3695-7E34-4064-AFB9-BD473E97F9B0}"/>
              </a:ext>
            </a:extLst>
          </p:cNvPr>
          <p:cNvPicPr>
            <a:picLocks noChangeAspect="1"/>
          </p:cNvPicPr>
          <p:nvPr/>
        </p:nvPicPr>
        <p:blipFill rotWithShape="1">
          <a:blip r:embed="rId2"/>
          <a:srcRect l="36977" t="35280" r="32713" b="16486"/>
          <a:stretch/>
        </p:blipFill>
        <p:spPr>
          <a:xfrm>
            <a:off x="2448231" y="1161383"/>
            <a:ext cx="3428029" cy="2793930"/>
          </a:xfrm>
          <a:prstGeom prst="rect">
            <a:avLst/>
          </a:prstGeom>
        </p:spPr>
      </p:pic>
      <p:sp>
        <p:nvSpPr>
          <p:cNvPr id="7" name="TextBox 6">
            <a:extLst>
              <a:ext uri="{FF2B5EF4-FFF2-40B4-BE49-F238E27FC236}">
                <a16:creationId xmlns:a16="http://schemas.microsoft.com/office/drawing/2014/main" id="{835B5D39-3E43-4D64-AA7B-7F8A4E07F06B}"/>
              </a:ext>
            </a:extLst>
          </p:cNvPr>
          <p:cNvSpPr txBox="1"/>
          <p:nvPr/>
        </p:nvSpPr>
        <p:spPr>
          <a:xfrm>
            <a:off x="2041452" y="3955313"/>
            <a:ext cx="7017488" cy="923330"/>
          </a:xfrm>
          <a:prstGeom prst="rect">
            <a:avLst/>
          </a:prstGeom>
          <a:noFill/>
        </p:spPr>
        <p:txBody>
          <a:bodyPr wrap="square">
            <a:spAutoFit/>
          </a:bodyPr>
          <a:lstStyle/>
          <a:p>
            <a:r>
              <a:rPr lang="en-US" dirty="0"/>
              <a:t>while </a:t>
            </a:r>
            <a:r>
              <a:rPr lang="en-US" dirty="0" err="1"/>
              <a:t>raw_input</a:t>
            </a:r>
            <a:r>
              <a:rPr lang="en-US" dirty="0"/>
              <a:t>("Which is the best subject? ") != "Computer Science": 	print("Try again!") </a:t>
            </a:r>
          </a:p>
          <a:p>
            <a:r>
              <a:rPr lang="en-US" dirty="0"/>
              <a:t>print("Of course it is!")</a:t>
            </a:r>
            <a:endParaRPr lang="en-IN" dirty="0"/>
          </a:p>
        </p:txBody>
      </p:sp>
    </p:spTree>
    <p:extLst>
      <p:ext uri="{BB962C8B-B14F-4D97-AF65-F5344CB8AC3E}">
        <p14:creationId xmlns:p14="http://schemas.microsoft.com/office/powerpoint/2010/main" val="53831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7450-0A08-4EAE-9175-6E76F21DB93F}"/>
              </a:ext>
            </a:extLst>
          </p:cNvPr>
          <p:cNvSpPr>
            <a:spLocks noGrp="1"/>
          </p:cNvSpPr>
          <p:nvPr>
            <p:ph type="title"/>
          </p:nvPr>
        </p:nvSpPr>
        <p:spPr/>
        <p:txBody>
          <a:bodyPr/>
          <a:lstStyle/>
          <a:p>
            <a:r>
              <a:rPr lang="en-IN" dirty="0"/>
              <a:t>For Loops </a:t>
            </a:r>
          </a:p>
        </p:txBody>
      </p:sp>
      <p:sp>
        <p:nvSpPr>
          <p:cNvPr id="3" name="Content Placeholder 2">
            <a:extLst>
              <a:ext uri="{FF2B5EF4-FFF2-40B4-BE49-F238E27FC236}">
                <a16:creationId xmlns:a16="http://schemas.microsoft.com/office/drawing/2014/main" id="{1C748E9E-F5CF-4F54-A5A5-E878CEE0CCE5}"/>
              </a:ext>
            </a:extLst>
          </p:cNvPr>
          <p:cNvSpPr>
            <a:spLocks noGrp="1"/>
          </p:cNvSpPr>
          <p:nvPr>
            <p:ph idx="1"/>
          </p:nvPr>
        </p:nvSpPr>
        <p:spPr/>
        <p:txBody>
          <a:bodyPr>
            <a:normAutofit fontScale="77500" lnSpcReduction="20000"/>
          </a:bodyPr>
          <a:lstStyle/>
          <a:p>
            <a:r>
              <a:rPr lang="en-US" dirty="0"/>
              <a:t>So far, we have seen (briefly) two kinds of collections: string and list </a:t>
            </a:r>
          </a:p>
          <a:p>
            <a:r>
              <a:rPr lang="en-US" dirty="0"/>
              <a:t>For loops can be used to visit each collection's element: </a:t>
            </a:r>
          </a:p>
          <a:p>
            <a:pPr marL="0" indent="0">
              <a:buNone/>
            </a:pPr>
            <a:endParaRPr lang="en-US" dirty="0"/>
          </a:p>
          <a:p>
            <a:r>
              <a:rPr lang="en-US" dirty="0"/>
              <a:t>for </a:t>
            </a:r>
            <a:r>
              <a:rPr lang="en-US" dirty="0" err="1"/>
              <a:t>chr</a:t>
            </a:r>
            <a:r>
              <a:rPr lang="en-US" dirty="0"/>
              <a:t> in "string": </a:t>
            </a:r>
          </a:p>
          <a:p>
            <a:pPr marL="0" indent="0">
              <a:buNone/>
            </a:pPr>
            <a:r>
              <a:rPr lang="en-US" dirty="0"/>
              <a:t>	print(</a:t>
            </a:r>
            <a:r>
              <a:rPr lang="en-US" dirty="0" err="1"/>
              <a:t>chr</a:t>
            </a:r>
            <a:r>
              <a:rPr lang="en-US" dirty="0"/>
              <a:t>)</a:t>
            </a:r>
          </a:p>
          <a:p>
            <a:r>
              <a:rPr lang="en-IN" dirty="0"/>
              <a:t>for </a:t>
            </a:r>
            <a:r>
              <a:rPr lang="en-IN" dirty="0" err="1"/>
              <a:t>elem</a:t>
            </a:r>
            <a:r>
              <a:rPr lang="en-IN" dirty="0"/>
              <a:t> in [1,3,5]: </a:t>
            </a:r>
          </a:p>
          <a:p>
            <a:pPr marL="0" indent="0">
              <a:buNone/>
            </a:pPr>
            <a:r>
              <a:rPr lang="en-IN" dirty="0"/>
              <a:t>	print(</a:t>
            </a:r>
            <a:r>
              <a:rPr lang="en-IN" dirty="0" err="1"/>
              <a:t>elem</a:t>
            </a:r>
            <a:r>
              <a:rPr lang="en-IN" dirty="0"/>
              <a:t>)</a:t>
            </a:r>
            <a:endParaRPr lang="en-US" dirty="0"/>
          </a:p>
          <a:p>
            <a:pPr marL="0" indent="0">
              <a:buNone/>
            </a:pPr>
            <a:r>
              <a:rPr lang="en-US" dirty="0"/>
              <a:t>	</a:t>
            </a:r>
            <a:endParaRPr lang="en-IN" dirty="0"/>
          </a:p>
        </p:txBody>
      </p:sp>
    </p:spTree>
    <p:extLst>
      <p:ext uri="{BB962C8B-B14F-4D97-AF65-F5344CB8AC3E}">
        <p14:creationId xmlns:p14="http://schemas.microsoft.com/office/powerpoint/2010/main" val="168002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1DD4-F286-48AF-9C98-B2ED28D0A46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3DFB4E8-E683-40BE-B595-7087AFE26CEF}"/>
              </a:ext>
            </a:extLst>
          </p:cNvPr>
          <p:cNvSpPr>
            <a:spLocks noGrp="1"/>
          </p:cNvSpPr>
          <p:nvPr>
            <p:ph idx="1"/>
          </p:nvPr>
        </p:nvSpPr>
        <p:spPr>
          <a:xfrm>
            <a:off x="2448232" y="1209366"/>
            <a:ext cx="6511470" cy="3508626"/>
          </a:xfrm>
        </p:spPr>
        <p:txBody>
          <a:bodyPr>
            <a:normAutofit fontScale="70000" lnSpcReduction="20000"/>
          </a:bodyPr>
          <a:lstStyle/>
          <a:p>
            <a:r>
              <a:rPr lang="en-US" dirty="0"/>
              <a:t>Functions encapsulate (= </a:t>
            </a:r>
            <a:r>
              <a:rPr lang="en-US" dirty="0" err="1"/>
              <a:t>membungkus</a:t>
            </a:r>
            <a:r>
              <a:rPr lang="en-US" dirty="0"/>
              <a:t>) code blocks </a:t>
            </a:r>
          </a:p>
          <a:p>
            <a:r>
              <a:rPr lang="en-US" dirty="0"/>
              <a:t>Why functions? Modularization and reuse! </a:t>
            </a:r>
          </a:p>
          <a:p>
            <a:r>
              <a:rPr lang="en-US" dirty="0"/>
              <a:t>You actually have seen examples of functions: </a:t>
            </a:r>
          </a:p>
          <a:p>
            <a:pPr marL="0" indent="0">
              <a:buNone/>
            </a:pPr>
            <a:r>
              <a:rPr lang="en-US" dirty="0"/>
              <a:t>	print()</a:t>
            </a:r>
          </a:p>
          <a:p>
            <a:pPr marL="0" indent="0">
              <a:buNone/>
            </a:pPr>
            <a:r>
              <a:rPr lang="en-US" dirty="0"/>
              <a:t>	</a:t>
            </a:r>
            <a:r>
              <a:rPr lang="en-US" dirty="0" err="1"/>
              <a:t>raw_input</a:t>
            </a:r>
            <a:r>
              <a:rPr lang="en-US" dirty="0"/>
              <a:t>() or input() [up to version 3]</a:t>
            </a:r>
          </a:p>
          <a:p>
            <a:pPr marL="0" indent="0">
              <a:buNone/>
            </a:pPr>
            <a:endParaRPr lang="en-US" dirty="0"/>
          </a:p>
          <a:p>
            <a:pPr marL="0" indent="0">
              <a:buNone/>
            </a:pPr>
            <a:r>
              <a:rPr lang="en-US" dirty="0"/>
              <a:t>Generic form: </a:t>
            </a:r>
          </a:p>
          <a:p>
            <a:pPr marL="0" indent="0">
              <a:buNone/>
            </a:pPr>
            <a:r>
              <a:rPr lang="en-US" dirty="0"/>
              <a:t>       </a:t>
            </a:r>
          </a:p>
          <a:p>
            <a:pPr marL="0" indent="0">
              <a:buNone/>
            </a:pPr>
            <a:r>
              <a:rPr lang="en-US" dirty="0"/>
              <a:t>def function-name(parameters): </a:t>
            </a:r>
          </a:p>
          <a:p>
            <a:pPr marL="0" indent="0">
              <a:buNone/>
            </a:pPr>
            <a:r>
              <a:rPr lang="en-US" dirty="0"/>
              <a:t>	code-block </a:t>
            </a:r>
          </a:p>
          <a:p>
            <a:pPr marL="0" indent="0">
              <a:buNone/>
            </a:pPr>
            <a:r>
              <a:rPr lang="en-US" dirty="0"/>
              <a:t>	return value</a:t>
            </a:r>
            <a:endParaRPr lang="en-IN" dirty="0"/>
          </a:p>
        </p:txBody>
      </p:sp>
    </p:spTree>
    <p:extLst>
      <p:ext uri="{BB962C8B-B14F-4D97-AF65-F5344CB8AC3E}">
        <p14:creationId xmlns:p14="http://schemas.microsoft.com/office/powerpoint/2010/main" val="14717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2E6-5748-4AD7-96B5-F326D95FB605}"/>
              </a:ext>
            </a:extLst>
          </p:cNvPr>
          <p:cNvSpPr>
            <a:spLocks noGrp="1"/>
          </p:cNvSpPr>
          <p:nvPr>
            <p:ph type="title"/>
          </p:nvPr>
        </p:nvSpPr>
        <p:spPr/>
        <p:txBody>
          <a:bodyPr/>
          <a:lstStyle/>
          <a:p>
            <a:r>
              <a:rPr lang="en-IN" dirty="0"/>
              <a:t>Functions in Real Life </a:t>
            </a:r>
          </a:p>
        </p:txBody>
      </p:sp>
      <p:sp>
        <p:nvSpPr>
          <p:cNvPr id="3" name="Content Placeholder 2">
            <a:extLst>
              <a:ext uri="{FF2B5EF4-FFF2-40B4-BE49-F238E27FC236}">
                <a16:creationId xmlns:a16="http://schemas.microsoft.com/office/drawing/2014/main" id="{11BB87AA-1192-4277-ABAE-F975195D5D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BF1950-41E6-4BEF-AB54-B57566FF64F1}"/>
              </a:ext>
            </a:extLst>
          </p:cNvPr>
          <p:cNvPicPr>
            <a:picLocks noChangeAspect="1"/>
          </p:cNvPicPr>
          <p:nvPr/>
        </p:nvPicPr>
        <p:blipFill rotWithShape="1">
          <a:blip r:embed="rId2"/>
          <a:srcRect l="15038" t="18880" r="25194" b="21309"/>
          <a:stretch/>
        </p:blipFill>
        <p:spPr>
          <a:xfrm>
            <a:off x="2448232" y="1161382"/>
            <a:ext cx="6638210" cy="3736683"/>
          </a:xfrm>
          <a:prstGeom prst="rect">
            <a:avLst/>
          </a:prstGeom>
        </p:spPr>
      </p:pic>
    </p:spTree>
    <p:extLst>
      <p:ext uri="{BB962C8B-B14F-4D97-AF65-F5344CB8AC3E}">
        <p14:creationId xmlns:p14="http://schemas.microsoft.com/office/powerpoint/2010/main" val="99174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332-D33E-4F90-B1B3-78EB45EB0D6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1392B5-C7C4-4AC8-8F43-494CBA55BF1F}"/>
              </a:ext>
            </a:extLst>
          </p:cNvPr>
          <p:cNvSpPr>
            <a:spLocks noGrp="1"/>
          </p:cNvSpPr>
          <p:nvPr>
            <p:ph idx="1"/>
          </p:nvPr>
        </p:nvSpPr>
        <p:spPr/>
        <p:txBody>
          <a:bodyPr>
            <a:normAutofit lnSpcReduction="10000"/>
          </a:bodyPr>
          <a:lstStyle/>
          <a:p>
            <a:pPr marL="0" indent="0">
              <a:buNone/>
            </a:pPr>
            <a:r>
              <a:rPr lang="en-US" sz="1800" dirty="0"/>
              <a:t>def hello(</a:t>
            </a:r>
            <a:r>
              <a:rPr lang="en-US" sz="1800" dirty="0" err="1"/>
              <a:t>name_man</a:t>
            </a:r>
            <a:r>
              <a:rPr lang="en-US" sz="1800" dirty="0"/>
              <a:t>="Bro", </a:t>
            </a:r>
            <a:r>
              <a:rPr lang="en-US" sz="1800" dirty="0" err="1"/>
              <a:t>name_woman</a:t>
            </a:r>
            <a:r>
              <a:rPr lang="en-US" sz="1800" dirty="0"/>
              <a:t>="Sis"): </a:t>
            </a:r>
          </a:p>
          <a:p>
            <a:pPr marL="0" indent="0">
              <a:buNone/>
            </a:pPr>
            <a:r>
              <a:rPr lang="en-US" sz="1800" dirty="0"/>
              <a:t>       print("Hello, " + </a:t>
            </a:r>
            <a:r>
              <a:rPr lang="en-US" sz="1800" dirty="0" err="1"/>
              <a:t>name_man</a:t>
            </a:r>
            <a:r>
              <a:rPr lang="en-US" sz="1800" dirty="0"/>
              <a:t> + " &amp; " + </a:t>
            </a:r>
            <a:r>
              <a:rPr lang="en-US" sz="1800" dirty="0" err="1"/>
              <a:t>name_woman</a:t>
            </a:r>
            <a:r>
              <a:rPr lang="en-US" sz="1800" dirty="0"/>
              <a:t> + "!")</a:t>
            </a:r>
          </a:p>
          <a:p>
            <a:pPr marL="0" indent="0">
              <a:buNone/>
            </a:pPr>
            <a:endParaRPr lang="en-US" sz="1800" dirty="0"/>
          </a:p>
          <a:p>
            <a:pPr marL="0" indent="0">
              <a:buNone/>
            </a:pPr>
            <a:r>
              <a:rPr lang="en-IN" sz="1800" dirty="0"/>
              <a:t>&gt;&gt;&gt; hello() </a:t>
            </a:r>
          </a:p>
          <a:p>
            <a:pPr marL="0" indent="0">
              <a:buNone/>
            </a:pPr>
            <a:r>
              <a:rPr lang="en-IN" sz="1800" dirty="0"/>
              <a:t>Hello, Bro &amp; Sis! </a:t>
            </a:r>
          </a:p>
          <a:p>
            <a:pPr marL="0" indent="0">
              <a:buNone/>
            </a:pPr>
            <a:endParaRPr lang="en-IN" sz="1800" dirty="0"/>
          </a:p>
          <a:p>
            <a:pPr marL="0" indent="0">
              <a:buNone/>
            </a:pPr>
            <a:r>
              <a:rPr lang="en-IN" sz="1800" dirty="0"/>
              <a:t>&gt;&gt;&gt; hello(</a:t>
            </a:r>
            <a:r>
              <a:rPr lang="en-IN" sz="1800" dirty="0" err="1"/>
              <a:t>name_woman</a:t>
            </a:r>
            <a:r>
              <a:rPr lang="en-IN" sz="1800" dirty="0"/>
              <a:t>="Lady") </a:t>
            </a:r>
          </a:p>
          <a:p>
            <a:pPr marL="0" indent="0">
              <a:buNone/>
            </a:pPr>
            <a:r>
              <a:rPr lang="en-IN" sz="1800" dirty="0"/>
              <a:t>Hello, Bro &amp; Lady! </a:t>
            </a:r>
          </a:p>
          <a:p>
            <a:pPr marL="0" indent="0">
              <a:buNone/>
            </a:pPr>
            <a:endParaRPr lang="en-IN" sz="1800" dirty="0"/>
          </a:p>
          <a:p>
            <a:pPr marL="0" indent="0">
              <a:buNone/>
            </a:pPr>
            <a:r>
              <a:rPr lang="en-IN" sz="1800" dirty="0"/>
              <a:t>&gt;&gt;&gt; hello(</a:t>
            </a:r>
            <a:r>
              <a:rPr lang="en-IN" sz="1800" dirty="0" err="1"/>
              <a:t>name_woman</a:t>
            </a:r>
            <a:r>
              <a:rPr lang="en-IN" sz="1800" dirty="0"/>
              <a:t>=“Maria",</a:t>
            </a:r>
            <a:r>
              <a:rPr lang="en-IN" sz="1800" dirty="0" err="1"/>
              <a:t>name_man</a:t>
            </a:r>
            <a:r>
              <a:rPr lang="en-IN" sz="1800" dirty="0"/>
              <a:t>=“John") </a:t>
            </a:r>
          </a:p>
          <a:p>
            <a:pPr marL="0" indent="0">
              <a:buNone/>
            </a:pPr>
            <a:r>
              <a:rPr lang="en-IN" sz="1800" dirty="0"/>
              <a:t>Hello, John &amp; Maria!</a:t>
            </a:r>
          </a:p>
        </p:txBody>
      </p:sp>
    </p:spTree>
    <p:extLst>
      <p:ext uri="{BB962C8B-B14F-4D97-AF65-F5344CB8AC3E}">
        <p14:creationId xmlns:p14="http://schemas.microsoft.com/office/powerpoint/2010/main" val="2083709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F3E-2893-4157-B4F5-8834F89AA79F}"/>
              </a:ext>
            </a:extLst>
          </p:cNvPr>
          <p:cNvSpPr>
            <a:spLocks noGrp="1"/>
          </p:cNvSpPr>
          <p:nvPr>
            <p:ph type="title"/>
          </p:nvPr>
        </p:nvSpPr>
        <p:spPr/>
        <p:txBody>
          <a:bodyPr/>
          <a:lstStyle/>
          <a:p>
            <a:r>
              <a:rPr lang="en-IN" dirty="0"/>
              <a:t>Functions: </a:t>
            </a:r>
            <a:r>
              <a:rPr lang="en-IN" dirty="0" err="1"/>
              <a:t>Celcius</a:t>
            </a:r>
            <a:r>
              <a:rPr lang="en-IN" dirty="0"/>
              <a:t> to Fahrenheit</a:t>
            </a:r>
          </a:p>
        </p:txBody>
      </p:sp>
      <p:sp>
        <p:nvSpPr>
          <p:cNvPr id="3" name="Content Placeholder 2">
            <a:extLst>
              <a:ext uri="{FF2B5EF4-FFF2-40B4-BE49-F238E27FC236}">
                <a16:creationId xmlns:a16="http://schemas.microsoft.com/office/drawing/2014/main" id="{E74394F9-5148-4B82-BB8E-B9536F2E6F59}"/>
              </a:ext>
            </a:extLst>
          </p:cNvPr>
          <p:cNvSpPr>
            <a:spLocks noGrp="1"/>
          </p:cNvSpPr>
          <p:nvPr>
            <p:ph idx="1"/>
          </p:nvPr>
        </p:nvSpPr>
        <p:spPr/>
        <p:txBody>
          <a:bodyPr>
            <a:normAutofit/>
          </a:bodyPr>
          <a:lstStyle/>
          <a:p>
            <a:pPr marL="0" indent="0">
              <a:buNone/>
            </a:pPr>
            <a:r>
              <a:rPr lang="en-US" sz="1800" dirty="0"/>
              <a:t>def function-name(parameters): </a:t>
            </a:r>
          </a:p>
          <a:p>
            <a:pPr marL="0" indent="0">
              <a:buNone/>
            </a:pPr>
            <a:r>
              <a:rPr lang="en-US" sz="1800" dirty="0"/>
              <a:t>	code-block </a:t>
            </a:r>
          </a:p>
          <a:p>
            <a:pPr marL="0" indent="0">
              <a:buNone/>
            </a:pPr>
            <a:r>
              <a:rPr lang="en-US" sz="1800" dirty="0"/>
              <a:t>	return value</a:t>
            </a:r>
            <a:endParaRPr lang="en-IN" sz="1800" dirty="0"/>
          </a:p>
          <a:p>
            <a:pPr marL="0" indent="0">
              <a:buNone/>
            </a:pPr>
            <a:endParaRPr lang="en-IN" sz="1800" dirty="0"/>
          </a:p>
          <a:p>
            <a:pPr marL="0" indent="0">
              <a:buNone/>
            </a:pPr>
            <a:r>
              <a:rPr lang="en-IN" sz="1800" dirty="0"/>
              <a:t>def </a:t>
            </a:r>
            <a:r>
              <a:rPr lang="en-IN" sz="1800" dirty="0" err="1"/>
              <a:t>celsius_to_fahrenheit</a:t>
            </a:r>
            <a:r>
              <a:rPr lang="en-IN" sz="1800" dirty="0"/>
              <a:t>(</a:t>
            </a:r>
            <a:r>
              <a:rPr lang="en-IN" sz="1800" dirty="0" err="1"/>
              <a:t>celsius</a:t>
            </a:r>
            <a:r>
              <a:rPr lang="en-IN" sz="1800" dirty="0"/>
              <a:t>): </a:t>
            </a:r>
          </a:p>
          <a:p>
            <a:pPr marL="0" indent="0">
              <a:buNone/>
            </a:pPr>
            <a:r>
              <a:rPr lang="en-IN" sz="1800" dirty="0"/>
              <a:t>	</a:t>
            </a:r>
            <a:r>
              <a:rPr lang="en-IN" sz="1800" dirty="0" err="1"/>
              <a:t>fahrenheit</a:t>
            </a:r>
            <a:r>
              <a:rPr lang="en-IN" sz="1800" dirty="0"/>
              <a:t> = </a:t>
            </a:r>
            <a:r>
              <a:rPr lang="en-IN" sz="1800" dirty="0" err="1"/>
              <a:t>celsius</a:t>
            </a:r>
            <a:r>
              <a:rPr lang="en-IN" sz="1800" dirty="0"/>
              <a:t> * 1.8 + 32.0 return </a:t>
            </a:r>
            <a:r>
              <a:rPr lang="en-IN" sz="1800" dirty="0" err="1"/>
              <a:t>fahrenheit</a:t>
            </a:r>
            <a:endParaRPr lang="en-IN" sz="1800" dirty="0"/>
          </a:p>
        </p:txBody>
      </p:sp>
    </p:spTree>
    <p:extLst>
      <p:ext uri="{BB962C8B-B14F-4D97-AF65-F5344CB8AC3E}">
        <p14:creationId xmlns:p14="http://schemas.microsoft.com/office/powerpoint/2010/main" val="3358150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08DB-123B-4974-A1AC-3F706F6F18A6}"/>
              </a:ext>
            </a:extLst>
          </p:cNvPr>
          <p:cNvSpPr>
            <a:spLocks noGrp="1"/>
          </p:cNvSpPr>
          <p:nvPr>
            <p:ph type="title"/>
          </p:nvPr>
        </p:nvSpPr>
        <p:spPr/>
        <p:txBody>
          <a:bodyPr/>
          <a:lstStyle/>
          <a:p>
            <a:r>
              <a:rPr lang="en-IN" dirty="0"/>
              <a:t>Imports statement</a:t>
            </a:r>
          </a:p>
        </p:txBody>
      </p:sp>
      <p:sp>
        <p:nvSpPr>
          <p:cNvPr id="3" name="Content Placeholder 2">
            <a:extLst>
              <a:ext uri="{FF2B5EF4-FFF2-40B4-BE49-F238E27FC236}">
                <a16:creationId xmlns:a16="http://schemas.microsoft.com/office/drawing/2014/main" id="{2922A3B5-619E-4A96-8F95-5F2264A4E67A}"/>
              </a:ext>
            </a:extLst>
          </p:cNvPr>
          <p:cNvSpPr>
            <a:spLocks noGrp="1"/>
          </p:cNvSpPr>
          <p:nvPr>
            <p:ph idx="1"/>
          </p:nvPr>
        </p:nvSpPr>
        <p:spPr/>
        <p:txBody>
          <a:bodyPr>
            <a:normAutofit fontScale="70000" lnSpcReduction="20000"/>
          </a:bodyPr>
          <a:lstStyle/>
          <a:p>
            <a:r>
              <a:rPr lang="en-US" dirty="0"/>
              <a:t>Code made by other people shall be reused! </a:t>
            </a:r>
          </a:p>
          <a:p>
            <a:r>
              <a:rPr lang="en-US" dirty="0"/>
              <a:t>Two ways of importing modules (= Python files): </a:t>
            </a:r>
          </a:p>
          <a:p>
            <a:pPr marL="0" indent="0">
              <a:buNone/>
            </a:pPr>
            <a:endParaRPr lang="en-US" dirty="0"/>
          </a:p>
          <a:p>
            <a:pPr marL="0" indent="0">
              <a:buNone/>
            </a:pPr>
            <a:r>
              <a:rPr lang="en-US" dirty="0"/>
              <a:t>Generic form: import </a:t>
            </a:r>
            <a:r>
              <a:rPr lang="en-US" dirty="0" err="1"/>
              <a:t>module_name</a:t>
            </a:r>
            <a:r>
              <a:rPr lang="en-US" dirty="0"/>
              <a:t> </a:t>
            </a:r>
          </a:p>
          <a:p>
            <a:pPr marL="0" indent="0">
              <a:buNone/>
            </a:pPr>
            <a:r>
              <a:rPr lang="en-US" dirty="0"/>
              <a:t>     import math </a:t>
            </a:r>
          </a:p>
          <a:p>
            <a:pPr marL="0" indent="0">
              <a:buNone/>
            </a:pPr>
            <a:r>
              <a:rPr lang="en-US" dirty="0"/>
              <a:t>     print(</a:t>
            </a:r>
            <a:r>
              <a:rPr lang="en-US" dirty="0" err="1"/>
              <a:t>math.sqrt</a:t>
            </a:r>
            <a:r>
              <a:rPr lang="en-US" dirty="0"/>
              <a:t>(4)) </a:t>
            </a:r>
          </a:p>
          <a:p>
            <a:pPr marL="0" indent="0">
              <a:buNone/>
            </a:pPr>
            <a:endParaRPr lang="en-US" dirty="0"/>
          </a:p>
          <a:p>
            <a:pPr marL="0" indent="0">
              <a:buNone/>
            </a:pPr>
            <a:r>
              <a:rPr lang="en-US" dirty="0"/>
              <a:t>Generic form: from </a:t>
            </a:r>
            <a:r>
              <a:rPr lang="en-US" dirty="0" err="1"/>
              <a:t>module_name</a:t>
            </a:r>
            <a:r>
              <a:rPr lang="en-US" dirty="0"/>
              <a:t> </a:t>
            </a:r>
          </a:p>
          <a:p>
            <a:pPr marL="0" indent="0">
              <a:buNone/>
            </a:pPr>
            <a:r>
              <a:rPr lang="en-US" dirty="0"/>
              <a:t>     import </a:t>
            </a:r>
            <a:r>
              <a:rPr lang="en-US" dirty="0" err="1"/>
              <a:t>function_name</a:t>
            </a:r>
            <a:r>
              <a:rPr lang="en-US" dirty="0"/>
              <a:t> from math </a:t>
            </a:r>
          </a:p>
          <a:p>
            <a:pPr marL="0" indent="0">
              <a:buNone/>
            </a:pPr>
            <a:r>
              <a:rPr lang="en-US" dirty="0"/>
              <a:t>     import sqrt </a:t>
            </a:r>
          </a:p>
          <a:p>
            <a:pPr marL="0" indent="0">
              <a:buNone/>
            </a:pPr>
            <a:r>
              <a:rPr lang="en-US" dirty="0"/>
              <a:t>     print(sqrt(4))</a:t>
            </a:r>
            <a:endParaRPr lang="en-IN" dirty="0"/>
          </a:p>
        </p:txBody>
      </p:sp>
    </p:spTree>
    <p:extLst>
      <p:ext uri="{BB962C8B-B14F-4D97-AF65-F5344CB8AC3E}">
        <p14:creationId xmlns:p14="http://schemas.microsoft.com/office/powerpoint/2010/main" val="2649035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5565-EAE9-4FF0-955F-5B7D646393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0E3E4-8537-40F0-B3A8-F655657D9F7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2339CA25-8121-4CE0-9FB8-08BBDB70200F}"/>
              </a:ext>
            </a:extLst>
          </p:cNvPr>
          <p:cNvGraphicFramePr>
            <a:graphicFrameLocks noChangeAspect="1"/>
          </p:cNvGraphicFramePr>
          <p:nvPr>
            <p:extLst>
              <p:ext uri="{D42A27DB-BD31-4B8C-83A1-F6EECF244321}">
                <p14:modId xmlns:p14="http://schemas.microsoft.com/office/powerpoint/2010/main" val="2962137229"/>
              </p:ext>
            </p:extLst>
          </p:nvPr>
        </p:nvGraphicFramePr>
        <p:xfrm>
          <a:off x="0" y="-8621"/>
          <a:ext cx="9144000" cy="5160742"/>
        </p:xfrm>
        <a:graphic>
          <a:graphicData uri="http://schemas.openxmlformats.org/presentationml/2006/ole">
            <mc:AlternateContent xmlns:mc="http://schemas.openxmlformats.org/markup-compatibility/2006">
              <mc:Choice xmlns:v="urn:schemas-microsoft-com:vml" Requires="v">
                <p:oleObj spid="_x0000_s1033" name="Bitmap Image" r:id="rId3" imgW="8629560" imgH="4870440" progId="Paint.Picture">
                  <p:embed/>
                </p:oleObj>
              </mc:Choice>
              <mc:Fallback>
                <p:oleObj name="Bitmap Image" r:id="rId3" imgW="8629560" imgH="4870440" progId="Paint.Picture">
                  <p:embed/>
                  <p:pic>
                    <p:nvPicPr>
                      <p:cNvPr id="0" name=""/>
                      <p:cNvPicPr/>
                      <p:nvPr/>
                    </p:nvPicPr>
                    <p:blipFill>
                      <a:blip r:embed="rId4"/>
                      <a:stretch>
                        <a:fillRect/>
                      </a:stretch>
                    </p:blipFill>
                    <p:spPr>
                      <a:xfrm>
                        <a:off x="0" y="-8621"/>
                        <a:ext cx="9144000" cy="5160742"/>
                      </a:xfrm>
                      <a:prstGeom prst="rect">
                        <a:avLst/>
                      </a:prstGeom>
                    </p:spPr>
                  </p:pic>
                </p:oleObj>
              </mc:Fallback>
            </mc:AlternateContent>
          </a:graphicData>
        </a:graphic>
      </p:graphicFrame>
    </p:spTree>
    <p:extLst>
      <p:ext uri="{BB962C8B-B14F-4D97-AF65-F5344CB8AC3E}">
        <p14:creationId xmlns:p14="http://schemas.microsoft.com/office/powerpoint/2010/main" val="450154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A19-9F8F-4A19-9827-93870D75AA69}"/>
              </a:ext>
            </a:extLst>
          </p:cNvPr>
          <p:cNvSpPr>
            <a:spLocks noGrp="1"/>
          </p:cNvSpPr>
          <p:nvPr>
            <p:ph type="title"/>
          </p:nvPr>
        </p:nvSpPr>
        <p:spPr/>
        <p:txBody>
          <a:bodyPr/>
          <a:lstStyle/>
          <a:p>
            <a:r>
              <a:rPr lang="en-US" dirty="0"/>
              <a:t>Python Web Technology</a:t>
            </a:r>
            <a:endParaRPr lang="en-IN" dirty="0"/>
          </a:p>
        </p:txBody>
      </p:sp>
      <p:sp>
        <p:nvSpPr>
          <p:cNvPr id="3" name="Content Placeholder 2">
            <a:extLst>
              <a:ext uri="{FF2B5EF4-FFF2-40B4-BE49-F238E27FC236}">
                <a16:creationId xmlns:a16="http://schemas.microsoft.com/office/drawing/2014/main" id="{AC380CAD-5264-4B1E-8442-3F80E04B2383}"/>
              </a:ext>
            </a:extLst>
          </p:cNvPr>
          <p:cNvSpPr>
            <a:spLocks noGrp="1"/>
          </p:cNvSpPr>
          <p:nvPr>
            <p:ph idx="1"/>
          </p:nvPr>
        </p:nvSpPr>
        <p:spPr/>
        <p:txBody>
          <a:bodyPr/>
          <a:lstStyle/>
          <a:p>
            <a:r>
              <a:rPr lang="en-US" dirty="0"/>
              <a:t>What is web technology?</a:t>
            </a:r>
            <a:endParaRPr lang="en-IN" dirty="0"/>
          </a:p>
        </p:txBody>
      </p:sp>
      <p:pic>
        <p:nvPicPr>
          <p:cNvPr id="4" name="Picture 6">
            <a:extLst>
              <a:ext uri="{FF2B5EF4-FFF2-40B4-BE49-F238E27FC236}">
                <a16:creationId xmlns:a16="http://schemas.microsoft.com/office/drawing/2014/main" id="{CCBD5500-24FE-4B53-B896-CD981D67A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6" b="-4773"/>
          <a:stretch/>
        </p:blipFill>
        <p:spPr bwMode="auto">
          <a:xfrm>
            <a:off x="2701713" y="1843315"/>
            <a:ext cx="5723830" cy="33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86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164-C576-4912-BFD8-46C9ED30F5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DCAA00-6D01-4377-BE8A-818D104045BB}"/>
              </a:ext>
            </a:extLst>
          </p:cNvPr>
          <p:cNvSpPr>
            <a:spLocks noGrp="1"/>
          </p:cNvSpPr>
          <p:nvPr>
            <p:ph idx="1"/>
          </p:nvPr>
        </p:nvSpPr>
        <p:spPr/>
        <p:txBody>
          <a:bodyPr/>
          <a:lstStyle/>
          <a:p>
            <a:endParaRPr lang="en-IN"/>
          </a:p>
        </p:txBody>
      </p:sp>
      <p:pic>
        <p:nvPicPr>
          <p:cNvPr id="2050" name="Picture 2" descr="What is a Python Framework? | Trio Developers">
            <a:extLst>
              <a:ext uri="{FF2B5EF4-FFF2-40B4-BE49-F238E27FC236}">
                <a16:creationId xmlns:a16="http://schemas.microsoft.com/office/drawing/2014/main" id="{968FB56B-F38B-46D8-AFA6-8A7B3754E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45"/>
            <a:ext cx="9144000" cy="520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8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Python?</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77500" lnSpcReduction="20000"/>
          </a:bodyPr>
          <a:lstStyle/>
          <a:p>
            <a:pPr algn="just">
              <a:lnSpc>
                <a:spcPct val="120000"/>
              </a:lnSpc>
            </a:pPr>
            <a:r>
              <a:rPr lang="en-US" dirty="0"/>
              <a:t>Python is easy to </a:t>
            </a:r>
            <a:r>
              <a:rPr lang="en-US" dirty="0">
                <a:solidFill>
                  <a:srgbClr val="FF0000"/>
                </a:solidFill>
              </a:rPr>
              <a:t>use</a:t>
            </a:r>
            <a:r>
              <a:rPr lang="en-US" dirty="0"/>
              <a:t>, </a:t>
            </a:r>
            <a:r>
              <a:rPr lang="en-US" dirty="0">
                <a:solidFill>
                  <a:srgbClr val="FF0000"/>
                </a:solidFill>
              </a:rPr>
              <a:t>powerful</a:t>
            </a:r>
            <a:r>
              <a:rPr lang="en-US" dirty="0"/>
              <a:t>, and </a:t>
            </a:r>
            <a:r>
              <a:rPr lang="en-US" dirty="0">
                <a:solidFill>
                  <a:srgbClr val="FF0000"/>
                </a:solidFill>
              </a:rPr>
              <a:t>versatile</a:t>
            </a:r>
            <a:r>
              <a:rPr lang="en-US" dirty="0"/>
              <a:t>, making it a </a:t>
            </a:r>
            <a:r>
              <a:rPr lang="en-US" b="1" dirty="0">
                <a:solidFill>
                  <a:srgbClr val="FF0000"/>
                </a:solidFill>
              </a:rPr>
              <a:t>great choice for beginners </a:t>
            </a:r>
            <a:r>
              <a:rPr lang="en-US" dirty="0"/>
              <a:t>and  experts alike.</a:t>
            </a:r>
          </a:p>
          <a:p>
            <a:pPr algn="just">
              <a:lnSpc>
                <a:spcPct val="120000"/>
              </a:lnSpc>
            </a:pPr>
            <a:r>
              <a:rPr lang="en-US" dirty="0"/>
              <a:t>Python is a general purpose programming language that is often applied in scripting roles.</a:t>
            </a:r>
          </a:p>
          <a:p>
            <a:pPr algn="just">
              <a:lnSpc>
                <a:spcPct val="120000"/>
              </a:lnSpc>
            </a:pPr>
            <a:r>
              <a:rPr lang="en-US" dirty="0"/>
              <a:t> So, Python is programming language as well as scripting language.</a:t>
            </a:r>
          </a:p>
          <a:p>
            <a:pPr algn="just">
              <a:lnSpc>
                <a:spcPct val="120000"/>
              </a:lnSpc>
            </a:pPr>
            <a:r>
              <a:rPr lang="en-US"/>
              <a:t>Python is also called as Interpreted language.</a:t>
            </a:r>
          </a:p>
          <a:p>
            <a:pPr algn="just">
              <a:lnSpc>
                <a:spcPct val="120000"/>
              </a:lnSpc>
            </a:pPr>
            <a:r>
              <a:rPr lang="en-IN" dirty="0"/>
              <a:t>print("Python" + " is " + "cool!")</a:t>
            </a:r>
          </a:p>
          <a:p>
            <a:pPr algn="just">
              <a:lnSpc>
                <a:spcPct val="120000"/>
              </a:lnSpc>
            </a:pP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A104-24B7-48B8-97B7-60210C4A53F9}"/>
              </a:ext>
            </a:extLst>
          </p:cNvPr>
          <p:cNvSpPr>
            <a:spLocks noGrp="1"/>
          </p:cNvSpPr>
          <p:nvPr>
            <p:ph type="title"/>
          </p:nvPr>
        </p:nvSpPr>
        <p:spPr/>
        <p:txBody>
          <a:bodyPr/>
          <a:lstStyle/>
          <a:p>
            <a:endParaRPr lang="en-IN"/>
          </a:p>
        </p:txBody>
      </p:sp>
      <p:sp>
        <p:nvSpPr>
          <p:cNvPr id="4" name="AutoShape 2" descr="Top 10 Python Frameworks for Web Development for 2021">
            <a:extLst>
              <a:ext uri="{FF2B5EF4-FFF2-40B4-BE49-F238E27FC236}">
                <a16:creationId xmlns:a16="http://schemas.microsoft.com/office/drawing/2014/main" id="{828173EC-B9A1-4E3E-99CC-6E84EF23B6B1}"/>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a:extLst>
              <a:ext uri="{FF2B5EF4-FFF2-40B4-BE49-F238E27FC236}">
                <a16:creationId xmlns:a16="http://schemas.microsoft.com/office/drawing/2014/main" id="{015EA627-6394-41BA-A557-331490EE2661}"/>
              </a:ext>
            </a:extLst>
          </p:cNvPr>
          <p:cNvPicPr>
            <a:picLocks noChangeAspect="1"/>
          </p:cNvPicPr>
          <p:nvPr/>
        </p:nvPicPr>
        <p:blipFill rotWithShape="1">
          <a:blip r:embed="rId2">
            <a:extLst>
              <a:ext uri="{28A0092B-C50C-407E-A947-70E740481C1C}">
                <a14:useLocalDpi xmlns:a14="http://schemas.microsoft.com/office/drawing/2010/main" val="0"/>
              </a:ext>
            </a:extLst>
          </a:blip>
          <a:srcRect l="7922" r="393"/>
          <a:stretch/>
        </p:blipFill>
        <p:spPr>
          <a:xfrm>
            <a:off x="0" y="0"/>
            <a:ext cx="9144000" cy="5143500"/>
          </a:xfrm>
          <a:prstGeom prst="rect">
            <a:avLst/>
          </a:prstGeom>
        </p:spPr>
      </p:pic>
    </p:spTree>
    <p:extLst>
      <p:ext uri="{BB962C8B-B14F-4D97-AF65-F5344CB8AC3E}">
        <p14:creationId xmlns:p14="http://schemas.microsoft.com/office/powerpoint/2010/main" val="117312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14B-7F8F-4AA2-A1C0-3EB0285D89D4}"/>
              </a:ext>
            </a:extLst>
          </p:cNvPr>
          <p:cNvSpPr>
            <a:spLocks noGrp="1"/>
          </p:cNvSpPr>
          <p:nvPr>
            <p:ph type="title"/>
          </p:nvPr>
        </p:nvSpPr>
        <p:spPr/>
        <p:txBody>
          <a:bodyPr/>
          <a:lstStyle/>
          <a:p>
            <a:r>
              <a:rPr lang="en-US" dirty="0"/>
              <a:t>Flask Web Framework</a:t>
            </a:r>
            <a:endParaRPr lang="en-IN" dirty="0"/>
          </a:p>
        </p:txBody>
      </p:sp>
      <p:sp>
        <p:nvSpPr>
          <p:cNvPr id="3" name="Content Placeholder 2">
            <a:extLst>
              <a:ext uri="{FF2B5EF4-FFF2-40B4-BE49-F238E27FC236}">
                <a16:creationId xmlns:a16="http://schemas.microsoft.com/office/drawing/2014/main" id="{745B336A-BAA6-490C-83E8-1513869707C9}"/>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0000500000000000000" pitchFamily="2" charset="0"/>
                <a:hlinkClick r:id="rId2">
                  <a:extLst>
                    <a:ext uri="{A12FA001-AC4F-418D-AE19-62706E023703}">
                      <ahyp:hlinkClr xmlns:ahyp="http://schemas.microsoft.com/office/drawing/2018/hyperlinkcolor" val="tx"/>
                    </a:ext>
                  </a:extLst>
                </a:hlinkClick>
              </a:rPr>
              <a:t>Flask</a:t>
            </a:r>
            <a:r>
              <a:rPr lang="en-US" b="0" i="0" dirty="0">
                <a:solidFill>
                  <a:schemeClr val="bg1"/>
                </a:solidFill>
                <a:effectLst/>
                <a:latin typeface="Poppins" panose="00000500000000000000" pitchFamily="2" charset="0"/>
              </a:rPr>
              <a:t> is the Python Based </a:t>
            </a:r>
            <a:r>
              <a:rPr lang="en-US" b="1" i="0" dirty="0">
                <a:solidFill>
                  <a:schemeClr val="bg1"/>
                </a:solidFill>
                <a:effectLst/>
                <a:latin typeface="Poppins" panose="00000500000000000000" pitchFamily="2" charset="0"/>
              </a:rPr>
              <a:t>Web development framework</a:t>
            </a:r>
            <a:r>
              <a:rPr lang="en-US" b="0" i="0" dirty="0">
                <a:solidFill>
                  <a:schemeClr val="bg1"/>
                </a:solidFill>
                <a:effectLst/>
                <a:latin typeface="Poppins" panose="00000500000000000000" pitchFamily="2" charset="0"/>
              </a:rPr>
              <a:t> classified as the Micro Framework because it does not require any particular library or tool.</a:t>
            </a:r>
          </a:p>
          <a:p>
            <a:pPr algn="just">
              <a:lnSpc>
                <a:spcPct val="170000"/>
              </a:lnSpc>
            </a:pPr>
            <a:r>
              <a:rPr lang="en-US" b="0" i="0" dirty="0">
                <a:solidFill>
                  <a:schemeClr val="bg1"/>
                </a:solidFill>
                <a:effectLst/>
                <a:latin typeface="Poppins" panose="00000500000000000000" pitchFamily="2" charset="0"/>
              </a:rPr>
              <a:t>Along with that, it does not include form validation, neither hold database abstraction layers nor demand any specific third party libraries.</a:t>
            </a:r>
            <a:br>
              <a:rPr lang="en-US" b="0" i="0" dirty="0">
                <a:solidFill>
                  <a:schemeClr val="bg1"/>
                </a:solidFill>
                <a:effectLst/>
                <a:latin typeface="Poppins" panose="00000500000000000000" pitchFamily="2" charset="0"/>
              </a:rPr>
            </a:br>
            <a:r>
              <a:rPr lang="en-US" b="0" i="0" dirty="0">
                <a:solidFill>
                  <a:schemeClr val="bg1"/>
                </a:solidFill>
                <a:effectLst/>
                <a:latin typeface="Poppins" panose="00000500000000000000" pitchFamily="2" charset="0"/>
              </a:rPr>
              <a:t>But, it gives you complete flexibility to plug in any extension and also build your own modules. So, if you are really looking for prototyping, Python Flask is the most desirable choice.</a:t>
            </a:r>
          </a:p>
          <a:p>
            <a:pPr algn="just">
              <a:lnSpc>
                <a:spcPct val="170000"/>
              </a:lnSpc>
            </a:pPr>
            <a:r>
              <a:rPr lang="en-US" b="0" i="0" dirty="0">
                <a:solidFill>
                  <a:schemeClr val="bg1"/>
                </a:solidFill>
                <a:effectLst/>
                <a:latin typeface="Poppins" panose="00000500000000000000" pitchFamily="2" charset="0"/>
              </a:rPr>
              <a:t>It contributes significantly in providing strong support as a fast debugger and built-in developer server that together delivers a seamless performance.</a:t>
            </a:r>
          </a:p>
        </p:txBody>
      </p:sp>
    </p:spTree>
    <p:extLst>
      <p:ext uri="{BB962C8B-B14F-4D97-AF65-F5344CB8AC3E}">
        <p14:creationId xmlns:p14="http://schemas.microsoft.com/office/powerpoint/2010/main" val="864191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A05D-52AC-4954-A4C9-8FA8935D9E26}"/>
              </a:ext>
            </a:extLst>
          </p:cNvPr>
          <p:cNvSpPr>
            <a:spLocks noGrp="1"/>
          </p:cNvSpPr>
          <p:nvPr>
            <p:ph type="title"/>
          </p:nvPr>
        </p:nvSpPr>
        <p:spPr>
          <a:xfrm>
            <a:off x="457200" y="1404092"/>
            <a:ext cx="8259098" cy="763526"/>
          </a:xfrm>
        </p:spPr>
        <p:txBody>
          <a:bodyPr/>
          <a:lstStyle/>
          <a:p>
            <a:r>
              <a:rPr lang="en-US" b="0" i="0" dirty="0">
                <a:effectLst/>
                <a:latin typeface="Poppins" panose="00000500000000000000" pitchFamily="2" charset="0"/>
              </a:rPr>
              <a:t>What is Python Flask good for?</a:t>
            </a:r>
            <a:endParaRPr lang="en-IN" dirty="0"/>
          </a:p>
        </p:txBody>
      </p:sp>
      <p:sp>
        <p:nvSpPr>
          <p:cNvPr id="3" name="Content Placeholder 2">
            <a:extLst>
              <a:ext uri="{FF2B5EF4-FFF2-40B4-BE49-F238E27FC236}">
                <a16:creationId xmlns:a16="http://schemas.microsoft.com/office/drawing/2014/main" id="{770864A9-EBEC-4CEB-AE07-4891B0B3C7F7}"/>
              </a:ext>
            </a:extLst>
          </p:cNvPr>
          <p:cNvSpPr>
            <a:spLocks noGrp="1"/>
          </p:cNvSpPr>
          <p:nvPr>
            <p:ph idx="1"/>
          </p:nvPr>
        </p:nvSpPr>
        <p:spPr>
          <a:xfrm>
            <a:off x="457200" y="2112707"/>
            <a:ext cx="8229600" cy="3030793"/>
          </a:xfrm>
        </p:spPr>
        <p:txBody>
          <a:bodyPr>
            <a:normAutofit/>
          </a:bodyPr>
          <a:lstStyle/>
          <a:p>
            <a:pPr algn="l">
              <a:buFont typeface="Arial" panose="020B0604020202020204" pitchFamily="34" charset="0"/>
              <a:buChar char="•"/>
            </a:pPr>
            <a:r>
              <a:rPr lang="en-US" sz="2000" b="0" i="0" dirty="0">
                <a:solidFill>
                  <a:schemeClr val="bg1"/>
                </a:solidFill>
                <a:effectLst/>
                <a:latin typeface="Poppins" panose="00000500000000000000" pitchFamily="2" charset="0"/>
              </a:rPr>
              <a:t>It offers an integrated support for unit testing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WSGI 1.0 compliant that forward requests from a web server to a backend</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It supports in implementing the RESTful request dispatching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Python Flask is Unicode based that assign code to every language and symbol</a:t>
            </a:r>
          </a:p>
        </p:txBody>
      </p:sp>
    </p:spTree>
    <p:extLst>
      <p:ext uri="{BB962C8B-B14F-4D97-AF65-F5344CB8AC3E}">
        <p14:creationId xmlns:p14="http://schemas.microsoft.com/office/powerpoint/2010/main" val="2035949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0FD7-A3FF-4B60-AD8B-62D81213C42F}"/>
              </a:ext>
            </a:extLst>
          </p:cNvPr>
          <p:cNvSpPr>
            <a:spLocks noGrp="1"/>
          </p:cNvSpPr>
          <p:nvPr>
            <p:ph type="title"/>
          </p:nvPr>
        </p:nvSpPr>
        <p:spPr/>
        <p:txBody>
          <a:bodyPr/>
          <a:lstStyle/>
          <a:p>
            <a:r>
              <a:rPr lang="en-US" dirty="0"/>
              <a:t>Django</a:t>
            </a:r>
            <a:endParaRPr lang="en-IN" dirty="0"/>
          </a:p>
        </p:txBody>
      </p:sp>
      <p:sp>
        <p:nvSpPr>
          <p:cNvPr id="3" name="Content Placeholder 2">
            <a:extLst>
              <a:ext uri="{FF2B5EF4-FFF2-40B4-BE49-F238E27FC236}">
                <a16:creationId xmlns:a16="http://schemas.microsoft.com/office/drawing/2014/main" id="{597505B1-DAE4-4877-BFFF-3BAD97DCBF53}"/>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20B0502040204020203" pitchFamily="2" charset="0"/>
                <a:hlinkClick r:id="rId2">
                  <a:extLst>
                    <a:ext uri="{A12FA001-AC4F-418D-AE19-62706E023703}">
                      <ahyp:hlinkClr xmlns:ahyp="http://schemas.microsoft.com/office/drawing/2018/hyperlinkcolor" val="tx"/>
                    </a:ext>
                  </a:extLst>
                </a:hlinkClick>
              </a:rPr>
              <a:t>Django</a:t>
            </a:r>
            <a:r>
              <a:rPr lang="en-US" b="0" i="0" dirty="0">
                <a:solidFill>
                  <a:schemeClr val="bg1"/>
                </a:solidFill>
                <a:effectLst/>
                <a:latin typeface="Poppins" panose="020B0502040204020203" pitchFamily="2" charset="0"/>
              </a:rPr>
              <a:t> is a Python Based Model-View-Template Framework for web development. This platform is developer-friendly and ensures convenience in case of data driven or complex web development projects. Here, programmers can write clean, readable and maintainable code during a web app development.</a:t>
            </a:r>
          </a:p>
          <a:p>
            <a:pPr algn="just">
              <a:lnSpc>
                <a:spcPct val="170000"/>
              </a:lnSpc>
            </a:pPr>
            <a:r>
              <a:rPr lang="en-US" b="1" i="0" dirty="0">
                <a:solidFill>
                  <a:schemeClr val="bg1"/>
                </a:solidFill>
                <a:effectLst/>
                <a:latin typeface="Poppins" panose="020B0502040204020203" pitchFamily="2" charset="0"/>
              </a:rPr>
              <a:t>Who uses Django?</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Instagram, Google, Quora and YouTube are using Django since it offers advanced features rich with authentication, security and messaging.</a:t>
            </a:r>
          </a:p>
          <a:p>
            <a:pPr algn="just">
              <a:lnSpc>
                <a:spcPct val="170000"/>
              </a:lnSpc>
            </a:pPr>
            <a:r>
              <a:rPr lang="en-US" b="1" i="0" dirty="0">
                <a:solidFill>
                  <a:schemeClr val="bg1"/>
                </a:solidFill>
                <a:effectLst/>
                <a:latin typeface="Poppins" panose="020B0502040204020203" pitchFamily="2" charset="0"/>
              </a:rPr>
              <a:t>Is Django Frontend or backend?</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Django is suitable for both frontend and backend development services</a:t>
            </a:r>
            <a:endParaRPr lang="en-IN" dirty="0">
              <a:solidFill>
                <a:schemeClr val="bg1"/>
              </a:solidFill>
            </a:endParaRPr>
          </a:p>
        </p:txBody>
      </p:sp>
    </p:spTree>
    <p:extLst>
      <p:ext uri="{BB962C8B-B14F-4D97-AF65-F5344CB8AC3E}">
        <p14:creationId xmlns:p14="http://schemas.microsoft.com/office/powerpoint/2010/main" val="1275175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7AD-9C2C-48DB-BF7B-E805F05DD9B3}"/>
              </a:ext>
            </a:extLst>
          </p:cNvPr>
          <p:cNvSpPr>
            <a:spLocks noGrp="1"/>
          </p:cNvSpPr>
          <p:nvPr>
            <p:ph type="title"/>
          </p:nvPr>
        </p:nvSpPr>
        <p:spPr/>
        <p:txBody>
          <a:bodyPr/>
          <a:lstStyle/>
          <a:p>
            <a:r>
              <a:rPr lang="en-US" dirty="0"/>
              <a:t>Django Framework</a:t>
            </a:r>
            <a:endParaRPr lang="en-IN" dirty="0"/>
          </a:p>
        </p:txBody>
      </p:sp>
      <p:sp>
        <p:nvSpPr>
          <p:cNvPr id="3" name="Content Placeholder 2">
            <a:extLst>
              <a:ext uri="{FF2B5EF4-FFF2-40B4-BE49-F238E27FC236}">
                <a16:creationId xmlns:a16="http://schemas.microsoft.com/office/drawing/2014/main" id="{AB215A52-80EA-4AEC-A3D0-4B1C31169EB7}"/>
              </a:ext>
            </a:extLst>
          </p:cNvPr>
          <p:cNvSpPr>
            <a:spLocks noGrp="1"/>
          </p:cNvSpPr>
          <p:nvPr>
            <p:ph idx="1"/>
          </p:nvPr>
        </p:nvSpPr>
        <p:spPr/>
        <p:txBody>
          <a:bodyPr>
            <a:normAutofit fontScale="47500" lnSpcReduction="20000"/>
          </a:bodyPr>
          <a:lstStyle/>
          <a:p>
            <a:pPr algn="just">
              <a:lnSpc>
                <a:spcPct val="170000"/>
              </a:lnSpc>
            </a:pPr>
            <a:r>
              <a:rPr lang="en-US" b="1" i="0" dirty="0">
                <a:solidFill>
                  <a:schemeClr val="bg1"/>
                </a:solidFill>
                <a:effectLst/>
                <a:latin typeface="Poppins" panose="020B0502040204020203" pitchFamily="2" charset="0"/>
              </a:rPr>
              <a:t>Is Django Fast? Is Django worth learning in 2020?</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It is designed mainly to create scalable websites and manage the heaviest traffic demands that make Django so impressive. Moreover, it is quite easy to learn and understand so this is beginner’s friendly.</a:t>
            </a:r>
          </a:p>
          <a:p>
            <a:pPr algn="just">
              <a:lnSpc>
                <a:spcPct val="170000"/>
              </a:lnSpc>
            </a:pPr>
            <a:r>
              <a:rPr lang="en-US" b="1" i="0" dirty="0">
                <a:solidFill>
                  <a:schemeClr val="bg1"/>
                </a:solidFill>
                <a:effectLst/>
                <a:latin typeface="Poppins" panose="020B0502040204020203" pitchFamily="2" charset="0"/>
              </a:rPr>
              <a:t>What is Django good for?</a:t>
            </a:r>
            <a:endParaRPr lang="en-US" b="0" i="0" dirty="0">
              <a:solidFill>
                <a:schemeClr val="bg1"/>
              </a:solidFill>
              <a:effectLst/>
              <a:latin typeface="Poppins" panose="020B0502040204020203" pitchFamily="2" charset="0"/>
            </a:endParaRP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is SEO Optimize and holds an edge over other frameworks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Logical project structure and MVT architecture make it versatile</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provides a rapid development process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Offers excellent documentation in the market</a:t>
            </a:r>
          </a:p>
          <a:p>
            <a:endParaRPr lang="en-IN" dirty="0"/>
          </a:p>
        </p:txBody>
      </p:sp>
    </p:spTree>
    <p:extLst>
      <p:ext uri="{BB962C8B-B14F-4D97-AF65-F5344CB8AC3E}">
        <p14:creationId xmlns:p14="http://schemas.microsoft.com/office/powerpoint/2010/main" val="621295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r>
              <a:rPr lang="en-US" sz="6000" dirty="0"/>
              <a:t>Thank You</a:t>
            </a:r>
            <a:br>
              <a:rPr lang="en-US" sz="6000" dirty="0"/>
            </a:br>
            <a:r>
              <a:rPr lang="en-US" sz="6000" dirty="0"/>
              <a:t>Question &amp; Answer</a:t>
            </a:r>
          </a:p>
        </p:txBody>
      </p:sp>
    </p:spTree>
    <p:extLst>
      <p:ext uri="{BB962C8B-B14F-4D97-AF65-F5344CB8AC3E}">
        <p14:creationId xmlns:p14="http://schemas.microsoft.com/office/powerpoint/2010/main" val="418376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96CB-4D74-470E-9998-DBCCC1BB180D}"/>
              </a:ext>
            </a:extLst>
          </p:cNvPr>
          <p:cNvSpPr>
            <a:spLocks noGrp="1"/>
          </p:cNvSpPr>
          <p:nvPr>
            <p:ph type="title"/>
          </p:nvPr>
        </p:nvSpPr>
        <p:spPr>
          <a:xfrm>
            <a:off x="155944" y="1068969"/>
            <a:ext cx="8988056" cy="763525"/>
          </a:xfrm>
        </p:spPr>
        <p:txBody>
          <a:bodyPr>
            <a:normAutofit/>
          </a:bodyPr>
          <a:lstStyle/>
          <a:p>
            <a:r>
              <a:rPr lang="en-US" sz="3000" b="1" dirty="0">
                <a:solidFill>
                  <a:srgbClr val="25265E"/>
                </a:solidFill>
                <a:effectLst/>
                <a:latin typeface="euclid_circular_a"/>
              </a:rPr>
              <a:t>Differences between program and scripting language</a:t>
            </a:r>
            <a:endParaRPr lang="en-IN" sz="3000" b="1" dirty="0">
              <a:solidFill>
                <a:srgbClr val="25265E"/>
              </a:solidFill>
              <a:effectLst/>
              <a:latin typeface="euclid_circular_a"/>
            </a:endParaRPr>
          </a:p>
        </p:txBody>
      </p:sp>
      <p:sp>
        <p:nvSpPr>
          <p:cNvPr id="3" name="Text Placeholder 2">
            <a:extLst>
              <a:ext uri="{FF2B5EF4-FFF2-40B4-BE49-F238E27FC236}">
                <a16:creationId xmlns:a16="http://schemas.microsoft.com/office/drawing/2014/main" id="{E21AA226-3202-4E8E-AD1F-6BCEDDE17168}"/>
              </a:ext>
            </a:extLst>
          </p:cNvPr>
          <p:cNvSpPr>
            <a:spLocks noGrp="1"/>
          </p:cNvSpPr>
          <p:nvPr>
            <p:ph type="body" idx="1"/>
          </p:nvPr>
        </p:nvSpPr>
        <p:spPr/>
        <p:txBody>
          <a:bodyPr/>
          <a:lstStyle/>
          <a:p>
            <a:r>
              <a:rPr lang="en-IN" dirty="0"/>
              <a:t>Program</a:t>
            </a:r>
          </a:p>
        </p:txBody>
      </p:sp>
      <p:sp>
        <p:nvSpPr>
          <p:cNvPr id="4" name="Content Placeholder 3">
            <a:extLst>
              <a:ext uri="{FF2B5EF4-FFF2-40B4-BE49-F238E27FC236}">
                <a16:creationId xmlns:a16="http://schemas.microsoft.com/office/drawing/2014/main" id="{CB7A76DC-7969-433E-ACAD-7A9F34F9D9FB}"/>
              </a:ext>
            </a:extLst>
          </p:cNvPr>
          <p:cNvSpPr>
            <a:spLocks noGrp="1"/>
          </p:cNvSpPr>
          <p:nvPr>
            <p:ph sz="half" idx="2"/>
          </p:nvPr>
        </p:nvSpPr>
        <p:spPr/>
        <p:txBody>
          <a:bodyPr>
            <a:normAutofit fontScale="70000" lnSpcReduction="20000"/>
          </a:bodyPr>
          <a:lstStyle/>
          <a:p>
            <a:pPr algn="just">
              <a:lnSpc>
                <a:spcPct val="110000"/>
              </a:lnSpc>
            </a:pPr>
            <a:r>
              <a:rPr lang="en-US" dirty="0">
                <a:solidFill>
                  <a:schemeClr val="bg1"/>
                </a:solidFill>
              </a:rPr>
              <a:t> A program is executed (i.e. the source is first compiled, and the result of that compilation is expected) </a:t>
            </a:r>
          </a:p>
          <a:p>
            <a:pPr algn="just">
              <a:lnSpc>
                <a:spcPct val="110000"/>
              </a:lnSpc>
            </a:pPr>
            <a:r>
              <a:rPr lang="en-US" dirty="0">
                <a:solidFill>
                  <a:schemeClr val="bg1"/>
                </a:solidFill>
              </a:rPr>
              <a:t> A "program" in general, is a sequence of instructions written so that a computer can perform certain task.</a:t>
            </a:r>
            <a:endParaRPr lang="en-IN" dirty="0">
              <a:solidFill>
                <a:schemeClr val="bg1"/>
              </a:solidFill>
            </a:endParaRPr>
          </a:p>
          <a:p>
            <a:endParaRPr lang="en-IN" dirty="0"/>
          </a:p>
        </p:txBody>
      </p:sp>
      <p:sp>
        <p:nvSpPr>
          <p:cNvPr id="5" name="Text Placeholder 4">
            <a:extLst>
              <a:ext uri="{FF2B5EF4-FFF2-40B4-BE49-F238E27FC236}">
                <a16:creationId xmlns:a16="http://schemas.microsoft.com/office/drawing/2014/main" id="{4A115B74-0673-4FD5-9552-2F7DC19D01C6}"/>
              </a:ext>
            </a:extLst>
          </p:cNvPr>
          <p:cNvSpPr>
            <a:spLocks noGrp="1"/>
          </p:cNvSpPr>
          <p:nvPr>
            <p:ph type="body" sz="quarter" idx="3"/>
          </p:nvPr>
        </p:nvSpPr>
        <p:spPr/>
        <p:txBody>
          <a:bodyPr/>
          <a:lstStyle/>
          <a:p>
            <a:r>
              <a:rPr lang="en-IN" dirty="0"/>
              <a:t>Scripting</a:t>
            </a:r>
          </a:p>
        </p:txBody>
      </p:sp>
      <p:sp>
        <p:nvSpPr>
          <p:cNvPr id="6" name="Content Placeholder 5">
            <a:extLst>
              <a:ext uri="{FF2B5EF4-FFF2-40B4-BE49-F238E27FC236}">
                <a16:creationId xmlns:a16="http://schemas.microsoft.com/office/drawing/2014/main" id="{44D30266-9E54-4097-8B14-CCA6EC133CC9}"/>
              </a:ext>
            </a:extLst>
          </p:cNvPr>
          <p:cNvSpPr>
            <a:spLocks noGrp="1"/>
          </p:cNvSpPr>
          <p:nvPr>
            <p:ph sz="quarter" idx="4"/>
          </p:nvPr>
        </p:nvSpPr>
        <p:spPr/>
        <p:txBody>
          <a:bodyPr>
            <a:normAutofit fontScale="70000" lnSpcReduction="20000"/>
          </a:bodyPr>
          <a:lstStyle/>
          <a:p>
            <a:pPr algn="just">
              <a:lnSpc>
                <a:spcPct val="120000"/>
              </a:lnSpc>
            </a:pPr>
            <a:r>
              <a:rPr lang="en-US" dirty="0">
                <a:solidFill>
                  <a:schemeClr val="bg1"/>
                </a:solidFill>
              </a:rPr>
              <a:t>A script is interpreted. </a:t>
            </a:r>
          </a:p>
          <a:p>
            <a:pPr algn="just">
              <a:lnSpc>
                <a:spcPct val="120000"/>
              </a:lnSpc>
            </a:pPr>
            <a:r>
              <a:rPr lang="en-US" dirty="0">
                <a:solidFill>
                  <a:schemeClr val="bg1"/>
                </a:solidFill>
              </a:rPr>
              <a:t> </a:t>
            </a:r>
          </a:p>
          <a:p>
            <a:pPr algn="just">
              <a:lnSpc>
                <a:spcPct val="120000"/>
              </a:lnSpc>
            </a:pPr>
            <a:r>
              <a:rPr lang="en-US" dirty="0">
                <a:solidFill>
                  <a:schemeClr val="bg1"/>
                </a:solidFill>
              </a:rPr>
              <a:t>A "script" is code written in a scripting language. A scripting language is nothing but a type of programming language in which we can write code to control another software application.</a:t>
            </a:r>
            <a:endParaRPr lang="en-IN" dirty="0">
              <a:solidFill>
                <a:schemeClr val="bg1"/>
              </a:solidFill>
            </a:endParaRPr>
          </a:p>
          <a:p>
            <a:endParaRPr lang="en-IN" dirty="0"/>
          </a:p>
        </p:txBody>
      </p:sp>
    </p:spTree>
    <p:extLst>
      <p:ext uri="{BB962C8B-B14F-4D97-AF65-F5344CB8AC3E}">
        <p14:creationId xmlns:p14="http://schemas.microsoft.com/office/powerpoint/2010/main" val="253002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History of python</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4" y="1209366"/>
            <a:ext cx="4068726" cy="3858820"/>
          </a:xfrm>
        </p:spPr>
        <p:txBody>
          <a:bodyPr>
            <a:normAutofit fontScale="62500" lnSpcReduction="20000"/>
          </a:bodyPr>
          <a:lstStyle/>
          <a:p>
            <a:pPr algn="just">
              <a:lnSpc>
                <a:spcPct val="120000"/>
              </a:lnSpc>
            </a:pPr>
            <a:endParaRPr lang="en-IN" dirty="0"/>
          </a:p>
          <a:p>
            <a:pPr algn="just">
              <a:lnSpc>
                <a:spcPct val="120000"/>
              </a:lnSpc>
            </a:pPr>
            <a:r>
              <a:rPr lang="en-US" dirty="0">
                <a:solidFill>
                  <a:schemeClr val="tx2">
                    <a:lumMod val="50000"/>
                  </a:schemeClr>
                </a:solidFill>
              </a:rPr>
              <a:t>Invented in the Netherlands, early 90s by Guido van Rossum </a:t>
            </a:r>
          </a:p>
          <a:p>
            <a:pPr algn="just">
              <a:lnSpc>
                <a:spcPct val="120000"/>
              </a:lnSpc>
            </a:pPr>
            <a:r>
              <a:rPr lang="en-US" dirty="0">
                <a:solidFill>
                  <a:schemeClr val="tx2">
                    <a:lumMod val="50000"/>
                  </a:schemeClr>
                </a:solidFill>
              </a:rPr>
              <a:t>Python was conceived in the late 1980s and its implementation was started in December 1989 </a:t>
            </a:r>
          </a:p>
          <a:p>
            <a:pPr algn="just">
              <a:lnSpc>
                <a:spcPct val="120000"/>
              </a:lnSpc>
            </a:pPr>
            <a:r>
              <a:rPr lang="en-US" dirty="0">
                <a:solidFill>
                  <a:schemeClr val="tx2">
                    <a:lumMod val="50000"/>
                  </a:schemeClr>
                </a:solidFill>
              </a:rPr>
              <a:t>Guido Van Rossum is fan of ‘Monty Python’s Flying Circus’, this is a famous TV show in Netherlands   Named after Monty </a:t>
            </a:r>
          </a:p>
          <a:p>
            <a:pPr algn="just">
              <a:lnSpc>
                <a:spcPct val="120000"/>
              </a:lnSpc>
            </a:pPr>
            <a:r>
              <a:rPr lang="en-US" dirty="0">
                <a:solidFill>
                  <a:schemeClr val="tx2">
                    <a:lumMod val="50000"/>
                  </a:schemeClr>
                </a:solidFill>
              </a:rPr>
              <a:t>Python Open sourced for the beginning</a:t>
            </a:r>
            <a:endParaRPr lang="en-IN" dirty="0">
              <a:solidFill>
                <a:schemeClr val="tx2">
                  <a:lumMod val="50000"/>
                </a:schemeClr>
              </a:solidFill>
            </a:endParaRPr>
          </a:p>
          <a:p>
            <a:endParaRPr lang="en-IN" dirty="0"/>
          </a:p>
        </p:txBody>
      </p:sp>
      <p:pic>
        <p:nvPicPr>
          <p:cNvPr id="4" name="Picture 2" descr="An awakening journey of a Python Programming Language creator ends up with  a retirement">
            <a:extLst>
              <a:ext uri="{FF2B5EF4-FFF2-40B4-BE49-F238E27FC236}">
                <a16:creationId xmlns:a16="http://schemas.microsoft.com/office/drawing/2014/main" id="{C767C6DA-F0D1-4714-AC6F-E6E4EBBAAD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6" t="9295" r="10912" b="10521"/>
          <a:stretch/>
        </p:blipFill>
        <p:spPr bwMode="auto">
          <a:xfrm>
            <a:off x="6053470" y="1659018"/>
            <a:ext cx="3090530" cy="260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0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Why was python created?</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70000" lnSpcReduction="20000"/>
          </a:bodyPr>
          <a:lstStyle/>
          <a:p>
            <a:pPr algn="just">
              <a:lnSpc>
                <a:spcPct val="120000"/>
              </a:lnSpc>
            </a:pPr>
            <a:endParaRPr lang="en-IN" dirty="0"/>
          </a:p>
          <a:p>
            <a:pPr algn="just">
              <a:lnSpc>
                <a:spcPct val="120000"/>
              </a:lnSpc>
            </a:pPr>
            <a:r>
              <a:rPr lang="en-US" dirty="0"/>
              <a:t>"My original motivation for creating Python was the perceived need for a higher level language in the Amoeba [Operating Systems] project. </a:t>
            </a:r>
          </a:p>
          <a:p>
            <a:pPr algn="just">
              <a:lnSpc>
                <a:spcPct val="120000"/>
              </a:lnSpc>
            </a:pPr>
            <a:r>
              <a:rPr lang="en-US" dirty="0"/>
              <a:t>I realized that the development of system administration utilities in C was taking too long. Moreover, doing these things in the </a:t>
            </a:r>
            <a:r>
              <a:rPr lang="en-US" dirty="0" err="1"/>
              <a:t>Bourne</a:t>
            </a:r>
            <a:r>
              <a:rPr lang="en-US" dirty="0"/>
              <a:t> shell wouldn't work for a variety of reasons. ... </a:t>
            </a:r>
          </a:p>
          <a:p>
            <a:pPr algn="just">
              <a:lnSpc>
                <a:spcPct val="120000"/>
              </a:lnSpc>
            </a:pPr>
            <a:r>
              <a:rPr lang="en-US" dirty="0"/>
              <a:t>So, there was a need for a language that would bridge the gap between C and the shell” </a:t>
            </a:r>
          </a:p>
          <a:p>
            <a:pPr marL="0" indent="0" algn="just">
              <a:lnSpc>
                <a:spcPct val="120000"/>
              </a:lnSpc>
              <a:buNone/>
            </a:pPr>
            <a:r>
              <a:rPr lang="en-US" dirty="0"/>
              <a:t>				- Guido Van Rossum</a:t>
            </a:r>
            <a:endParaRPr lang="en-IN" dirty="0"/>
          </a:p>
        </p:txBody>
      </p:sp>
    </p:spTree>
    <p:extLst>
      <p:ext uri="{BB962C8B-B14F-4D97-AF65-F5344CB8AC3E}">
        <p14:creationId xmlns:p14="http://schemas.microsoft.com/office/powerpoint/2010/main" val="57504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5265E"/>
                </a:solidFill>
                <a:effectLst/>
                <a:latin typeface="euclid_circular_a"/>
              </a:rPr>
              <a:t>Why do people use Python…?</a:t>
            </a:r>
          </a:p>
        </p:txBody>
      </p:sp>
      <p:sp>
        <p:nvSpPr>
          <p:cNvPr id="3" name="Content Placeholder 2"/>
          <p:cNvSpPr>
            <a:spLocks noGrp="1"/>
          </p:cNvSpPr>
          <p:nvPr>
            <p:ph idx="1"/>
          </p:nvPr>
        </p:nvSpPr>
        <p:spPr>
          <a:xfrm>
            <a:off x="501446" y="1718187"/>
            <a:ext cx="8229600" cy="3194055"/>
          </a:xfrm>
        </p:spPr>
        <p:txBody>
          <a:bodyPr>
            <a:normAutofit fontScale="62500" lnSpcReduction="20000"/>
          </a:bodyPr>
          <a:lstStyle/>
          <a:p>
            <a:pPr marL="0" indent="0">
              <a:lnSpc>
                <a:spcPct val="120000"/>
              </a:lnSpc>
              <a:buNone/>
            </a:pPr>
            <a:r>
              <a:rPr lang="en-US" sz="2900" dirty="0">
                <a:solidFill>
                  <a:schemeClr val="bg1">
                    <a:lumMod val="95000"/>
                  </a:schemeClr>
                </a:solidFill>
              </a:rPr>
              <a:t>The following primary factors cited by Python users seem to be these: </a:t>
            </a:r>
          </a:p>
          <a:p>
            <a:pPr marL="0" indent="0">
              <a:lnSpc>
                <a:spcPct val="120000"/>
              </a:lnSpc>
              <a:buNone/>
            </a:pPr>
            <a:endParaRPr lang="en-US" sz="2900" dirty="0">
              <a:solidFill>
                <a:schemeClr val="bg1">
                  <a:lumMod val="95000"/>
                </a:schemeClr>
              </a:solidFill>
            </a:endParaRPr>
          </a:p>
          <a:p>
            <a:pPr>
              <a:lnSpc>
                <a:spcPct val="120000"/>
              </a:lnSpc>
            </a:pPr>
            <a:r>
              <a:rPr lang="en-US" altLang="en-US" sz="2900" dirty="0">
                <a:solidFill>
                  <a:schemeClr val="bg1">
                    <a:lumMod val="95000"/>
                  </a:schemeClr>
                </a:solidFill>
              </a:rPr>
              <a:t>“Life's better without braces” (Bruce Eckel)</a:t>
            </a:r>
            <a:endParaRPr lang="en-US" sz="2900" dirty="0">
              <a:solidFill>
                <a:schemeClr val="bg1">
                  <a:lumMod val="95000"/>
                </a:schemeClr>
              </a:solidFill>
            </a:endParaRPr>
          </a:p>
          <a:p>
            <a:pPr>
              <a:lnSpc>
                <a:spcPct val="120000"/>
              </a:lnSpc>
            </a:pPr>
            <a:r>
              <a:rPr lang="en-US" sz="2900" dirty="0">
                <a:solidFill>
                  <a:schemeClr val="bg1">
                    <a:lumMod val="95000"/>
                  </a:schemeClr>
                </a:solidFill>
              </a:rPr>
              <a:t>It's free (open source): It is Downloading and installing Python is free and easy Source code is easily accessible</a:t>
            </a:r>
          </a:p>
          <a:p>
            <a:pPr>
              <a:lnSpc>
                <a:spcPct val="120000"/>
              </a:lnSpc>
            </a:pPr>
            <a:r>
              <a:rPr lang="en-IN" sz="2900" dirty="0">
                <a:solidFill>
                  <a:schemeClr val="bg1">
                    <a:lumMod val="95000"/>
                  </a:schemeClr>
                </a:solidFill>
              </a:rPr>
              <a:t>It’s Easy to learn and Has a Huge Community</a:t>
            </a:r>
          </a:p>
          <a:p>
            <a:pPr>
              <a:lnSpc>
                <a:spcPct val="120000"/>
              </a:lnSpc>
            </a:pPr>
            <a:r>
              <a:rPr lang="en-US" sz="2900" dirty="0">
                <a:solidFill>
                  <a:schemeClr val="bg1">
                    <a:lumMod val="95000"/>
                  </a:schemeClr>
                </a:solidFill>
              </a:rPr>
              <a:t>Python is object-oriented : Structure supports such concepts like </a:t>
            </a:r>
            <a:r>
              <a:rPr lang="en-US" sz="2900" dirty="0" err="1">
                <a:solidFill>
                  <a:schemeClr val="bg1">
                    <a:lumMod val="95000"/>
                  </a:schemeClr>
                </a:solidFill>
              </a:rPr>
              <a:t>class,Ineritance</a:t>
            </a:r>
            <a:r>
              <a:rPr lang="en-US" sz="2900" dirty="0">
                <a:solidFill>
                  <a:schemeClr val="bg1">
                    <a:lumMod val="95000"/>
                  </a:schemeClr>
                </a:solidFill>
              </a:rPr>
              <a:t>, polymorphism, operator overloading, and multiple inheritance. </a:t>
            </a:r>
          </a:p>
          <a:p>
            <a:pPr>
              <a:lnSpc>
                <a:spcPct val="120000"/>
              </a:lnSpc>
            </a:pPr>
            <a:r>
              <a:rPr lang="en-US" sz="2900" dirty="0">
                <a:solidFill>
                  <a:schemeClr val="bg1">
                    <a:lumMod val="95000"/>
                  </a:schemeClr>
                </a:solidFill>
              </a:rPr>
              <a:t>Indentation: Indentation is one of the greatest future in Python. </a:t>
            </a:r>
            <a:endParaRPr lang="en-IN" sz="2900" dirty="0">
              <a:solidFill>
                <a:schemeClr val="bg1">
                  <a:lumMod val="95000"/>
                </a:schemeClr>
              </a:solidFill>
            </a:endParaRPr>
          </a:p>
        </p:txBody>
      </p:sp>
    </p:spTree>
    <p:extLst>
      <p:ext uri="{BB962C8B-B14F-4D97-AF65-F5344CB8AC3E}">
        <p14:creationId xmlns:p14="http://schemas.microsoft.com/office/powerpoint/2010/main" val="410330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2452</Words>
  <Application>Microsoft Office PowerPoint</Application>
  <PresentationFormat>On-screen Show (16:9)</PresentationFormat>
  <Paragraphs>334</Paragraphs>
  <Slides>57</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Courier New</vt:lpstr>
      <vt:lpstr>euclid_circular_a</vt:lpstr>
      <vt:lpstr>Lucida Grande</vt:lpstr>
      <vt:lpstr>Poppins</vt:lpstr>
      <vt:lpstr>Office Theme</vt:lpstr>
      <vt:lpstr>Bitmap Image</vt:lpstr>
      <vt:lpstr>Introduction To Python</vt:lpstr>
      <vt:lpstr>Agenda</vt:lpstr>
      <vt:lpstr>What is Python…?</vt:lpstr>
      <vt:lpstr>Not this python, unfortunately..!</vt:lpstr>
      <vt:lpstr>What is Python?</vt:lpstr>
      <vt:lpstr>Differences between program and scripting language</vt:lpstr>
      <vt:lpstr>History of python</vt:lpstr>
      <vt:lpstr>Why was python created?</vt:lpstr>
      <vt:lpstr>Why do people use Python…?</vt:lpstr>
      <vt:lpstr>Why do people use Python…?</vt:lpstr>
      <vt:lpstr>Why do people use Python…?</vt:lpstr>
      <vt:lpstr>Famous company whose use python</vt:lpstr>
      <vt:lpstr>Cool Things you can do with Python</vt:lpstr>
      <vt:lpstr>JAVA vs Python</vt:lpstr>
      <vt:lpstr>C vs Python</vt:lpstr>
      <vt:lpstr>Python IDEs and Code Editors</vt:lpstr>
      <vt:lpstr>Time To Start Installation</vt:lpstr>
      <vt:lpstr>Installing Python</vt:lpstr>
      <vt:lpstr>PowerPoint Presentation</vt:lpstr>
      <vt:lpstr>How to find python in windows</vt:lpstr>
      <vt:lpstr>Now see first screen of Python IDLE</vt:lpstr>
      <vt:lpstr>PowerPoint Presentation</vt:lpstr>
      <vt:lpstr>PowerPoint Presentation</vt:lpstr>
      <vt:lpstr>PowerPoint Presentation</vt:lpstr>
      <vt:lpstr>Variables and Data Types in Real Life</vt:lpstr>
      <vt:lpstr>Variable</vt:lpstr>
      <vt:lpstr>Data Types</vt:lpstr>
      <vt:lpstr>PowerPoint Presentation</vt:lpstr>
      <vt:lpstr>Basic string</vt:lpstr>
      <vt:lpstr>Basic string operation</vt:lpstr>
      <vt:lpstr>Conditional Statements</vt:lpstr>
      <vt:lpstr>Conditionals and Loops</vt:lpstr>
      <vt:lpstr>Conditionals and Loops in Real Life</vt:lpstr>
      <vt:lpstr>Loop / Iteration</vt:lpstr>
      <vt:lpstr>Conditionals: Generic Form</vt:lpstr>
      <vt:lpstr>Conditionals: Driving license age</vt:lpstr>
      <vt:lpstr>Conditionals: using Input</vt:lpstr>
      <vt:lpstr>Conditionals: Grading</vt:lpstr>
      <vt:lpstr>Loops</vt:lpstr>
      <vt:lpstr>While Loop</vt:lpstr>
      <vt:lpstr>For Loops </vt:lpstr>
      <vt:lpstr>Functions</vt:lpstr>
      <vt:lpstr>Functions in Real Life </vt:lpstr>
      <vt:lpstr>PowerPoint Presentation</vt:lpstr>
      <vt:lpstr>Functions: Celcius to Fahrenheit</vt:lpstr>
      <vt:lpstr>Imports statement</vt:lpstr>
      <vt:lpstr>PowerPoint Presentation</vt:lpstr>
      <vt:lpstr>Python Web Technology</vt:lpstr>
      <vt:lpstr>PowerPoint Presentation</vt:lpstr>
      <vt:lpstr>PowerPoint Presentation</vt:lpstr>
      <vt:lpstr>Flask Web Framework</vt:lpstr>
      <vt:lpstr>What is Python Flask good for?</vt:lpstr>
      <vt:lpstr>Django</vt:lpstr>
      <vt:lpstr>Django Framework</vt:lpstr>
      <vt:lpstr>This Is My WordPress Blog</vt:lpstr>
      <vt:lpstr>PowerPoint Presentation</vt:lpstr>
      <vt:lpstr>Thank You Question &amp;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2022-01-01T03:41:46Z</dcterms:modified>
</cp:coreProperties>
</file>